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7" r:id="rId26"/>
    <p:sldId id="286" r:id="rId27"/>
    <p:sldId id="285" r:id="rId28"/>
    <p:sldId id="281" r:id="rId29"/>
    <p:sldId id="282" r:id="rId30"/>
    <p:sldId id="283" r:id="rId31"/>
    <p:sldId id="284" r:id="rId32"/>
    <p:sldId id="288" r:id="rId33"/>
    <p:sldId id="289" r:id="rId34"/>
    <p:sldId id="290" r:id="rId35"/>
    <p:sldId id="291" r:id="rId36"/>
    <p:sldId id="292" r:id="rId37"/>
    <p:sldId id="293" r:id="rId38"/>
    <p:sldId id="294" r:id="rId39"/>
    <p:sldId id="295" r:id="rId40"/>
  </p:sldIdLst>
  <p:sldSz cx="9144000" cy="6858000" type="screen4x3"/>
  <p:notesSz cx="6784975"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3249" y="0"/>
            <a:ext cx="2940156" cy="495300"/>
          </a:xfrm>
          <a:prstGeom prst="rect">
            <a:avLst/>
          </a:prstGeom>
        </p:spPr>
        <p:txBody>
          <a:bodyPr vert="horz" lIns="91440" tIns="45720" rIns="91440" bIns="45720" rtlCol="0"/>
          <a:lstStyle>
            <a:lvl1pPr algn="r">
              <a:defRPr sz="1200"/>
            </a:lvl1pPr>
          </a:lstStyle>
          <a:p>
            <a:fld id="{7F54DD4E-42AD-43D2-8DBD-68191D8D8B5D}" type="datetimeFigureOut">
              <a:rPr lang="en-US" smtClean="0"/>
              <a:pPr/>
              <a:t>9/19/2017</a:t>
            </a:fld>
            <a:endParaRPr lang="en-US"/>
          </a:p>
        </p:txBody>
      </p:sp>
      <p:sp>
        <p:nvSpPr>
          <p:cNvPr id="4" name="Footer Placeholder 3"/>
          <p:cNvSpPr>
            <a:spLocks noGrp="1"/>
          </p:cNvSpPr>
          <p:nvPr>
            <p:ph type="ftr" sz="quarter" idx="2"/>
          </p:nvPr>
        </p:nvSpPr>
        <p:spPr>
          <a:xfrm>
            <a:off x="0" y="9408981"/>
            <a:ext cx="2940156"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3249" y="9408981"/>
            <a:ext cx="2940156" cy="495300"/>
          </a:xfrm>
          <a:prstGeom prst="rect">
            <a:avLst/>
          </a:prstGeom>
        </p:spPr>
        <p:txBody>
          <a:bodyPr vert="horz" lIns="91440" tIns="45720" rIns="91440" bIns="45720" rtlCol="0" anchor="b"/>
          <a:lstStyle>
            <a:lvl1pPr algn="r">
              <a:defRPr sz="1200"/>
            </a:lvl1pPr>
          </a:lstStyle>
          <a:p>
            <a:fld id="{25AF1E08-1F9F-4750-BB99-CAA6897342D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7AC2CC64-75C8-4C8F-9982-3E31F1E33FB5}" type="datetimeFigureOut">
              <a:rPr lang="en-US" smtClean="0"/>
              <a:pPr/>
              <a:t>9/19/2017</a:t>
            </a:fld>
            <a:endParaRPr lang="en-US"/>
          </a:p>
        </p:txBody>
      </p:sp>
      <p:sp>
        <p:nvSpPr>
          <p:cNvPr id="4" name="Slide Image Placeholder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498" y="4705350"/>
            <a:ext cx="542798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BEB03823-B30D-43A4-BC92-3E14A7B4F2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03823-B30D-43A4-BC92-3E14A7B4F205}"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F491D2-5DA8-4029-9ADB-9491BFFA7FF5}" type="datetimeFigureOut">
              <a:rPr lang="en-US" smtClean="0"/>
              <a:pPr/>
              <a:t>9/19/2017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7DEB19C-0278-428E-AB9A-0C60C60386E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491D2-5DA8-4029-9ADB-9491BFFA7FF5}"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EB19C-0278-428E-AB9A-0C60C60386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491D2-5DA8-4029-9ADB-9491BFFA7FF5}"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EB19C-0278-428E-AB9A-0C60C60386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1F491D2-5DA8-4029-9ADB-9491BFFA7FF5}" type="datetimeFigureOut">
              <a:rPr lang="en-US" smtClean="0"/>
              <a:pPr/>
              <a:t>9/19/2017</a:t>
            </a:fld>
            <a:endParaRPr lang="en-US"/>
          </a:p>
        </p:txBody>
      </p:sp>
      <p:sp>
        <p:nvSpPr>
          <p:cNvPr id="9" name="Slide Number Placeholder 8"/>
          <p:cNvSpPr>
            <a:spLocks noGrp="1"/>
          </p:cNvSpPr>
          <p:nvPr>
            <p:ph type="sldNum" sz="quarter" idx="15"/>
          </p:nvPr>
        </p:nvSpPr>
        <p:spPr/>
        <p:txBody>
          <a:bodyPr rtlCol="0"/>
          <a:lstStyle/>
          <a:p>
            <a:fld id="{37DEB19C-0278-428E-AB9A-0C60C60386E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1F491D2-5DA8-4029-9ADB-9491BFFA7FF5}" type="datetimeFigureOut">
              <a:rPr lang="en-US" smtClean="0"/>
              <a:pPr/>
              <a:t>9/19/2017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7DEB19C-0278-428E-AB9A-0C60C60386E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F491D2-5DA8-4029-9ADB-9491BFFA7FF5}"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EB19C-0278-428E-AB9A-0C60C60386E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F491D2-5DA8-4029-9ADB-9491BFFA7FF5}" type="datetimeFigureOut">
              <a:rPr lang="en-US" smtClean="0"/>
              <a:pPr/>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EB19C-0278-428E-AB9A-0C60C60386E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1F491D2-5DA8-4029-9ADB-9491BFFA7FF5}" type="datetimeFigureOut">
              <a:rPr lang="en-US" smtClean="0"/>
              <a:pPr/>
              <a:t>9/19/2017</a:t>
            </a:fld>
            <a:endParaRPr lang="en-US"/>
          </a:p>
        </p:txBody>
      </p:sp>
      <p:sp>
        <p:nvSpPr>
          <p:cNvPr id="7" name="Slide Number Placeholder 6"/>
          <p:cNvSpPr>
            <a:spLocks noGrp="1"/>
          </p:cNvSpPr>
          <p:nvPr>
            <p:ph type="sldNum" sz="quarter" idx="11"/>
          </p:nvPr>
        </p:nvSpPr>
        <p:spPr/>
        <p:txBody>
          <a:bodyPr rtlCol="0"/>
          <a:lstStyle/>
          <a:p>
            <a:fld id="{37DEB19C-0278-428E-AB9A-0C60C60386E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491D2-5DA8-4029-9ADB-9491BFFA7FF5}"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EB19C-0278-428E-AB9A-0C60C60386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1F491D2-5DA8-4029-9ADB-9491BFFA7FF5}" type="datetimeFigureOut">
              <a:rPr lang="en-US" smtClean="0"/>
              <a:pPr/>
              <a:t>9/19/2017</a:t>
            </a:fld>
            <a:endParaRPr lang="en-US"/>
          </a:p>
        </p:txBody>
      </p:sp>
      <p:sp>
        <p:nvSpPr>
          <p:cNvPr id="22" name="Slide Number Placeholder 21"/>
          <p:cNvSpPr>
            <a:spLocks noGrp="1"/>
          </p:cNvSpPr>
          <p:nvPr>
            <p:ph type="sldNum" sz="quarter" idx="15"/>
          </p:nvPr>
        </p:nvSpPr>
        <p:spPr/>
        <p:txBody>
          <a:bodyPr rtlCol="0"/>
          <a:lstStyle/>
          <a:p>
            <a:fld id="{37DEB19C-0278-428E-AB9A-0C60C60386E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1F491D2-5DA8-4029-9ADB-9491BFFA7FF5}" type="datetimeFigureOut">
              <a:rPr lang="en-US" smtClean="0"/>
              <a:pPr/>
              <a:t>9/19/2017</a:t>
            </a:fld>
            <a:endParaRPr lang="en-US"/>
          </a:p>
        </p:txBody>
      </p:sp>
      <p:sp>
        <p:nvSpPr>
          <p:cNvPr id="18" name="Slide Number Placeholder 17"/>
          <p:cNvSpPr>
            <a:spLocks noGrp="1"/>
          </p:cNvSpPr>
          <p:nvPr>
            <p:ph type="sldNum" sz="quarter" idx="11"/>
          </p:nvPr>
        </p:nvSpPr>
        <p:spPr/>
        <p:txBody>
          <a:bodyPr rtlCol="0"/>
          <a:lstStyle/>
          <a:p>
            <a:fld id="{37DEB19C-0278-428E-AB9A-0C60C60386E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1F491D2-5DA8-4029-9ADB-9491BFFA7FF5}" type="datetimeFigureOut">
              <a:rPr lang="en-US" smtClean="0"/>
              <a:pPr/>
              <a:t>9/19/2017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7DEB19C-0278-428E-AB9A-0C60C60386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1670" y="2000240"/>
            <a:ext cx="6386530" cy="3018322"/>
          </a:xfrm>
        </p:spPr>
        <p:txBody>
          <a:bodyPr>
            <a:normAutofit fontScale="90000"/>
          </a:bodyPr>
          <a:lstStyle/>
          <a:p>
            <a:pPr algn="ctr"/>
            <a:r>
              <a:rPr lang="el-GR" sz="3200" dirty="0" smtClean="0"/>
              <a:t>ΩΡΟΜΙΣΘΙΟ ΚΥΒΕΡΝΗΤΙΚΟ ΠΡΟΣΩΠΙΚΟ</a:t>
            </a:r>
            <a:br>
              <a:rPr lang="el-GR" sz="3200" dirty="0" smtClean="0"/>
            </a:br>
            <a:r>
              <a:rPr lang="el-GR" sz="3200" dirty="0" smtClean="0"/>
              <a:t/>
            </a:r>
            <a:br>
              <a:rPr lang="el-GR" sz="3200" dirty="0" smtClean="0"/>
            </a:br>
            <a:r>
              <a:rPr lang="el-GR" dirty="0" smtClean="0"/>
              <a:t/>
            </a:r>
            <a:br>
              <a:rPr lang="el-GR" dirty="0" smtClean="0"/>
            </a:br>
            <a:r>
              <a:rPr lang="el-GR" sz="2800" dirty="0" smtClean="0"/>
              <a:t>ΕΝΤΥΠΑ ΚΑΙ ΟΡΘΗ ΣΥΜΠΛΗΡΩΣΗ </a:t>
            </a:r>
            <a:br>
              <a:rPr lang="el-GR" sz="2800" dirty="0" smtClean="0"/>
            </a:br>
            <a:endParaRPr lang="en-US" dirty="0"/>
          </a:p>
        </p:txBody>
      </p:sp>
      <p:sp>
        <p:nvSpPr>
          <p:cNvPr id="3" name="Subtitle 2"/>
          <p:cNvSpPr>
            <a:spLocks noGrp="1"/>
          </p:cNvSpPr>
          <p:nvPr>
            <p:ph type="subTitle" idx="1"/>
          </p:nvPr>
        </p:nvSpPr>
        <p:spPr/>
        <p:txBody>
          <a:bodyPr>
            <a:normAutofit/>
          </a:bodyPr>
          <a:lstStyle/>
          <a:p>
            <a:pPr algn="r"/>
            <a:endParaRPr lang="el-GR" sz="1600" dirty="0" smtClean="0"/>
          </a:p>
          <a:p>
            <a:pPr algn="r"/>
            <a:r>
              <a:rPr lang="el-GR" sz="1600" dirty="0" smtClean="0"/>
              <a:t>ΓΙΩΤΑ </a:t>
            </a:r>
            <a:r>
              <a:rPr lang="el-GR" sz="1600" dirty="0" smtClean="0"/>
              <a:t>ΚΕΝΤΑ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t>ΕΝΤΥΠΟ Γ.Λ.43</a:t>
            </a:r>
            <a:r>
              <a:rPr lang="el-GR" sz="3600" b="1" baseline="30000" dirty="0" smtClean="0"/>
              <a:t>Α</a:t>
            </a:r>
            <a:r>
              <a:rPr lang="el-GR" sz="3600" b="1" dirty="0" smtClean="0"/>
              <a:t> </a:t>
            </a:r>
            <a:r>
              <a:rPr lang="el-GR" sz="4400" b="1" dirty="0" smtClean="0"/>
              <a:t>– </a:t>
            </a:r>
            <a:r>
              <a:rPr lang="el-GR" sz="2700" b="1" dirty="0" smtClean="0"/>
              <a:t>ΕΝΤΥΠΟ ΑΛΛΑΓΗΣ ΣΤΟΙΧΕΙΩΝ ΕΡΓΑΖΟΜΕΝΟΥ</a:t>
            </a:r>
            <a:endParaRPr lang="en-US" dirty="0"/>
          </a:p>
        </p:txBody>
      </p:sp>
      <p:pic>
        <p:nvPicPr>
          <p:cNvPr id="4" name="Content Placeholder 3"/>
          <p:cNvPicPr>
            <a:picLocks noGrp="1" noChangeAspect="1" noChangeArrowheads="1"/>
          </p:cNvPicPr>
          <p:nvPr>
            <p:ph sz="quarter" idx="1"/>
          </p:nvPr>
        </p:nvPicPr>
        <p:blipFill>
          <a:blip r:embed="rId2" cstate="print"/>
          <a:srcRect/>
          <a:stretch>
            <a:fillRect/>
          </a:stretch>
        </p:blipFill>
        <p:spPr bwMode="auto">
          <a:xfrm>
            <a:off x="684394" y="1600200"/>
            <a:ext cx="7013211" cy="48736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smtClean="0"/>
              <a:t>ΕΝΤΥΠΟ Γ.Λ.43Β.Τ. </a:t>
            </a:r>
            <a:r>
              <a:rPr lang="el-GR" b="1" dirty="0" smtClean="0"/>
              <a:t>– </a:t>
            </a:r>
            <a:r>
              <a:rPr lang="el-GR" sz="2400" b="1" dirty="0" smtClean="0"/>
              <a:t>ΤΑΚΤΙΚΟΙ</a:t>
            </a:r>
            <a:endParaRPr lang="en-US" dirty="0"/>
          </a:p>
        </p:txBody>
      </p:sp>
      <p:sp>
        <p:nvSpPr>
          <p:cNvPr id="3" name="Content Placeholder 2"/>
          <p:cNvSpPr>
            <a:spLocks noGrp="1"/>
          </p:cNvSpPr>
          <p:nvPr>
            <p:ph sz="quarter" idx="1"/>
          </p:nvPr>
        </p:nvSpPr>
        <p:spPr/>
        <p:txBody>
          <a:bodyPr/>
          <a:lstStyle/>
          <a:p>
            <a:pPr>
              <a:lnSpc>
                <a:spcPct val="90000"/>
              </a:lnSpc>
              <a:buFont typeface="Wingdings" pitchFamily="2" charset="2"/>
              <a:buChar char="Ø"/>
            </a:pPr>
            <a:r>
              <a:rPr lang="el-GR" dirty="0" smtClean="0"/>
              <a:t>Αυτόματη πληρωμή </a:t>
            </a:r>
          </a:p>
          <a:p>
            <a:pPr>
              <a:lnSpc>
                <a:spcPct val="90000"/>
              </a:lnSpc>
              <a:buFont typeface="Wingdings" pitchFamily="2" charset="2"/>
              <a:buNone/>
            </a:pPr>
            <a:endParaRPr lang="el-GR" dirty="0" smtClean="0"/>
          </a:p>
          <a:p>
            <a:pPr>
              <a:lnSpc>
                <a:spcPct val="90000"/>
              </a:lnSpc>
              <a:buFont typeface="Wingdings" pitchFamily="2" charset="2"/>
              <a:buChar char="Ø"/>
            </a:pPr>
            <a:r>
              <a:rPr lang="el-GR" dirty="0" smtClean="0"/>
              <a:t>Συμπληρώνεται λόγω</a:t>
            </a:r>
            <a:r>
              <a:rPr lang="en-US" dirty="0" smtClean="0"/>
              <a:t>:</a:t>
            </a:r>
            <a:endParaRPr lang="el-GR" dirty="0" smtClean="0"/>
          </a:p>
          <a:p>
            <a:pPr lvl="1">
              <a:lnSpc>
                <a:spcPct val="90000"/>
              </a:lnSpc>
              <a:buFont typeface="Wingdings" pitchFamily="2" charset="2"/>
              <a:buChar char="§"/>
            </a:pPr>
            <a:r>
              <a:rPr lang="el-GR" sz="2400" dirty="0" smtClean="0"/>
              <a:t>αλλαγής (αύξησης/ μείωσης) κανονικών ωρών εργασίας</a:t>
            </a:r>
          </a:p>
          <a:p>
            <a:pPr lvl="1">
              <a:lnSpc>
                <a:spcPct val="90000"/>
              </a:lnSpc>
              <a:buFont typeface="Wingdings" pitchFamily="2" charset="2"/>
              <a:buChar char="§"/>
            </a:pPr>
            <a:r>
              <a:rPr lang="el-GR" sz="2400" dirty="0" smtClean="0"/>
              <a:t>ύπαρξης υπερωριών</a:t>
            </a:r>
          </a:p>
          <a:p>
            <a:pPr lvl="1">
              <a:lnSpc>
                <a:spcPct val="90000"/>
              </a:lnSpc>
              <a:buFont typeface="Wingdings" pitchFamily="2" charset="2"/>
              <a:buChar char="§"/>
            </a:pPr>
            <a:r>
              <a:rPr lang="el-GR" sz="2400" dirty="0" smtClean="0"/>
              <a:t>διακοπής εργασίας</a:t>
            </a:r>
          </a:p>
          <a:p>
            <a:pPr lvl="1">
              <a:lnSpc>
                <a:spcPct val="90000"/>
              </a:lnSpc>
              <a:buFont typeface="Wingdings" pitchFamily="2" charset="2"/>
              <a:buChar char="§"/>
            </a:pPr>
            <a:r>
              <a:rPr lang="el-GR" sz="2400" dirty="0" smtClean="0"/>
              <a:t>εργασίας σε 2 ή περισσότερα Τμήματα</a:t>
            </a:r>
          </a:p>
          <a:p>
            <a:pPr lvl="1">
              <a:lnSpc>
                <a:spcPct val="90000"/>
              </a:lnSpc>
              <a:buFont typeface="Wingdings" pitchFamily="2" charset="2"/>
              <a:buNone/>
            </a:pPr>
            <a:endParaRPr lang="el-GR" sz="2400" dirty="0" smtClean="0"/>
          </a:p>
          <a:p>
            <a:pPr>
              <a:lnSpc>
                <a:spcPct val="90000"/>
              </a:lnSpc>
              <a:buFont typeface="Wingdings" pitchFamily="2" charset="2"/>
              <a:buChar char="Ø"/>
            </a:pPr>
            <a:r>
              <a:rPr lang="el-GR" dirty="0" smtClean="0"/>
              <a:t>12</a:t>
            </a:r>
            <a:r>
              <a:rPr lang="el-GR" baseline="30000" dirty="0" smtClean="0"/>
              <a:t>η</a:t>
            </a:r>
            <a:r>
              <a:rPr lang="el-GR" dirty="0" smtClean="0"/>
              <a:t> μέρα του μήνα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smtClean="0"/>
              <a:t>ΕΝΤΥΠΟ Γ.Λ.43Β.Τ. </a:t>
            </a:r>
            <a:r>
              <a:rPr lang="el-GR" b="1" dirty="0" smtClean="0"/>
              <a:t>– </a:t>
            </a:r>
            <a:r>
              <a:rPr lang="el-GR" sz="2400" b="1" dirty="0" smtClean="0"/>
              <a:t>ΤΑΚΤΙΚΟΙ</a:t>
            </a:r>
            <a:endParaRPr lang="en-US" dirty="0"/>
          </a:p>
        </p:txBody>
      </p:sp>
      <p:sp>
        <p:nvSpPr>
          <p:cNvPr id="3" name="Content Placeholder 2"/>
          <p:cNvSpPr>
            <a:spLocks noGrp="1"/>
          </p:cNvSpPr>
          <p:nvPr>
            <p:ph sz="quarter" idx="1"/>
          </p:nvPr>
        </p:nvSpPr>
        <p:spPr/>
        <p:txBody>
          <a:bodyPr/>
          <a:lstStyle/>
          <a:p>
            <a:pPr>
              <a:lnSpc>
                <a:spcPct val="90000"/>
              </a:lnSpc>
              <a:buFont typeface="Wingdings" pitchFamily="2" charset="2"/>
              <a:buNone/>
            </a:pPr>
            <a:r>
              <a:rPr lang="el-GR" b="1" u="sng" dirty="0" smtClean="0"/>
              <a:t>Στήλες / Πεδία</a:t>
            </a:r>
            <a:r>
              <a:rPr lang="en-US" b="1" u="sng" dirty="0" smtClean="0"/>
              <a:t>:</a:t>
            </a:r>
            <a:r>
              <a:rPr lang="el-GR" dirty="0" smtClean="0"/>
              <a:t> </a:t>
            </a:r>
          </a:p>
          <a:p>
            <a:pPr>
              <a:lnSpc>
                <a:spcPct val="90000"/>
              </a:lnSpc>
              <a:buFont typeface="Wingdings" pitchFamily="2" charset="2"/>
              <a:buChar char="Ø"/>
            </a:pPr>
            <a:r>
              <a:rPr lang="el-GR" dirty="0" smtClean="0"/>
              <a:t>Α/Α</a:t>
            </a:r>
          </a:p>
          <a:p>
            <a:pPr>
              <a:lnSpc>
                <a:spcPct val="90000"/>
              </a:lnSpc>
              <a:buFont typeface="Wingdings" pitchFamily="2" charset="2"/>
              <a:buChar char="Ø"/>
            </a:pPr>
            <a:r>
              <a:rPr lang="el-GR" dirty="0" smtClean="0"/>
              <a:t>ΑΚΑ</a:t>
            </a:r>
          </a:p>
          <a:p>
            <a:pPr>
              <a:lnSpc>
                <a:spcPct val="90000"/>
              </a:lnSpc>
              <a:buFont typeface="Wingdings" pitchFamily="2" charset="2"/>
              <a:buChar char="Ø"/>
            </a:pPr>
            <a:r>
              <a:rPr lang="el-GR" dirty="0" smtClean="0"/>
              <a:t>ΑΔΤ</a:t>
            </a:r>
          </a:p>
          <a:p>
            <a:pPr>
              <a:lnSpc>
                <a:spcPct val="90000"/>
              </a:lnSpc>
              <a:buFont typeface="Wingdings" pitchFamily="2" charset="2"/>
              <a:buChar char="Ø"/>
            </a:pPr>
            <a:r>
              <a:rPr lang="el-GR" dirty="0" smtClean="0"/>
              <a:t>Ώρες Εργασίας</a:t>
            </a:r>
          </a:p>
          <a:p>
            <a:pPr>
              <a:lnSpc>
                <a:spcPct val="90000"/>
              </a:lnSpc>
              <a:buFont typeface="Wingdings" pitchFamily="2" charset="2"/>
              <a:buChar char="Ø"/>
            </a:pPr>
            <a:r>
              <a:rPr lang="el-GR" dirty="0" smtClean="0"/>
              <a:t>Υπερωρίες </a:t>
            </a:r>
          </a:p>
          <a:p>
            <a:pPr>
              <a:lnSpc>
                <a:spcPct val="90000"/>
              </a:lnSpc>
              <a:buFont typeface="Wingdings" pitchFamily="2" charset="2"/>
              <a:buChar char="Ø"/>
            </a:pPr>
            <a:r>
              <a:rPr lang="el-GR" dirty="0" smtClean="0"/>
              <a:t>Μόνιμες Υπερωρίες</a:t>
            </a:r>
          </a:p>
          <a:p>
            <a:pPr>
              <a:lnSpc>
                <a:spcPct val="90000"/>
              </a:lnSpc>
              <a:buFont typeface="Wingdings" pitchFamily="2" charset="2"/>
              <a:buChar char="Ø"/>
            </a:pPr>
            <a:r>
              <a:rPr lang="el-GR" dirty="0" smtClean="0"/>
              <a:t>Αποκοπή Ταμείου Προνοίας</a:t>
            </a:r>
          </a:p>
          <a:p>
            <a:pPr>
              <a:lnSpc>
                <a:spcPct val="90000"/>
              </a:lnSpc>
              <a:buFont typeface="Wingdings" pitchFamily="2" charset="2"/>
              <a:buChar char="Ø"/>
            </a:pPr>
            <a:r>
              <a:rPr lang="el-GR" dirty="0" smtClean="0"/>
              <a:t>Ωρομίσθιο</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smtClean="0"/>
              <a:t>ΕΝΤΥΠΟ Γ.Λ.43Β.Τ. </a:t>
            </a:r>
            <a:r>
              <a:rPr lang="el-GR" b="1" dirty="0" smtClean="0"/>
              <a:t>– </a:t>
            </a:r>
            <a:r>
              <a:rPr lang="el-GR" sz="2400" b="1" dirty="0" smtClean="0"/>
              <a:t>ΤΑΚΤΙΚΟΙ</a:t>
            </a:r>
            <a:endParaRPr lang="en-US" sz="3200" dirty="0"/>
          </a:p>
        </p:txBody>
      </p:sp>
      <p:pic>
        <p:nvPicPr>
          <p:cNvPr id="4" name="Picture 4"/>
          <p:cNvPicPr>
            <a:picLocks noGrp="1" noChangeAspect="1" noChangeArrowheads="1"/>
          </p:cNvPicPr>
          <p:nvPr>
            <p:ph sz="quarter" idx="1"/>
          </p:nvPr>
        </p:nvPicPr>
        <p:blipFill>
          <a:blip r:embed="rId2" cstate="print"/>
          <a:srcRect/>
          <a:stretch>
            <a:fillRect/>
          </a:stretch>
        </p:blipFill>
        <p:spPr bwMode="auto">
          <a:xfrm>
            <a:off x="2498467" y="1600200"/>
            <a:ext cx="3385065" cy="48736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smtClean="0"/>
              <a:t>ΕΝΤΥΠΟ Γ.Λ.43Β.</a:t>
            </a:r>
            <a:r>
              <a:rPr lang="en-US" sz="3200" b="1" dirty="0" smtClean="0"/>
              <a:t>E</a:t>
            </a:r>
            <a:r>
              <a:rPr lang="el-GR" sz="3200" b="1" dirty="0" smtClean="0"/>
              <a:t>. </a:t>
            </a:r>
            <a:r>
              <a:rPr lang="el-GR" sz="2800" b="1" dirty="0" smtClean="0"/>
              <a:t>– </a:t>
            </a:r>
            <a:r>
              <a:rPr lang="el-GR" sz="2400" b="1" dirty="0" smtClean="0"/>
              <a:t>ΕΚΤΑΚΤΟ ΚΑΙ ΕΠΟΧΙΚΟ</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l-GR" dirty="0" smtClean="0"/>
              <a:t>Πληρωμή κάθε τέλος του μήνα</a:t>
            </a:r>
          </a:p>
          <a:p>
            <a:pPr>
              <a:buFont typeface="Wingdings" pitchFamily="2" charset="2"/>
              <a:buNone/>
            </a:pPr>
            <a:endParaRPr lang="el-GR" dirty="0" smtClean="0"/>
          </a:p>
          <a:p>
            <a:pPr>
              <a:buFont typeface="Wingdings" pitchFamily="2" charset="2"/>
              <a:buChar char="Ø"/>
            </a:pPr>
            <a:r>
              <a:rPr lang="el-GR" dirty="0" smtClean="0"/>
              <a:t>Συμπλήρωση εντύπου βάσει 165,12 μηνιαίων ωρών εργασίας αφαιρετέας τυχόν άδειας άνευ απολαβών / ασθενείας</a:t>
            </a:r>
          </a:p>
          <a:p>
            <a:pPr>
              <a:buFont typeface="Wingdings" pitchFamily="2" charset="2"/>
              <a:buNone/>
            </a:pPr>
            <a:endParaRPr lang="el-GR" dirty="0" smtClean="0"/>
          </a:p>
          <a:p>
            <a:pPr>
              <a:buFont typeface="Wingdings" pitchFamily="2" charset="2"/>
              <a:buChar char="Ø"/>
            </a:pPr>
            <a:r>
              <a:rPr lang="el-GR" dirty="0" smtClean="0"/>
              <a:t>20</a:t>
            </a:r>
            <a:r>
              <a:rPr lang="el-GR" baseline="30000" dirty="0" smtClean="0"/>
              <a:t>η</a:t>
            </a:r>
            <a:r>
              <a:rPr lang="el-GR" dirty="0" smtClean="0"/>
              <a:t> μέρα του μήνα</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ΕΝΤΥΠΟ Γ.Λ.43Β.</a:t>
            </a:r>
            <a:r>
              <a:rPr lang="en-US" sz="3200" b="1" dirty="0" smtClean="0"/>
              <a:t>E</a:t>
            </a:r>
            <a:r>
              <a:rPr lang="el-GR" sz="3200" b="1" dirty="0" smtClean="0"/>
              <a:t>. </a:t>
            </a:r>
            <a:r>
              <a:rPr lang="el-GR" sz="3600" b="1" dirty="0" smtClean="0"/>
              <a:t>– </a:t>
            </a:r>
            <a:r>
              <a:rPr lang="el-GR" sz="2400" b="1" dirty="0" smtClean="0"/>
              <a:t>ΕΚΤΑΚΤΟ ΚΑΙ ΕΠΟΧΙΚΟ</a:t>
            </a:r>
            <a:endParaRPr lang="en-US" dirty="0"/>
          </a:p>
        </p:txBody>
      </p:sp>
      <p:sp>
        <p:nvSpPr>
          <p:cNvPr id="3" name="Content Placeholder 2"/>
          <p:cNvSpPr>
            <a:spLocks noGrp="1"/>
          </p:cNvSpPr>
          <p:nvPr>
            <p:ph sz="quarter" idx="1"/>
          </p:nvPr>
        </p:nvSpPr>
        <p:spPr/>
        <p:txBody>
          <a:bodyPr/>
          <a:lstStyle/>
          <a:p>
            <a:pPr>
              <a:buFont typeface="Wingdings" pitchFamily="2" charset="2"/>
              <a:buNone/>
            </a:pPr>
            <a:r>
              <a:rPr lang="el-GR" b="1" u="sng" dirty="0" smtClean="0"/>
              <a:t>Στήλες / Πεδία</a:t>
            </a:r>
            <a:r>
              <a:rPr lang="en-US" b="1" u="sng" dirty="0" smtClean="0"/>
              <a:t>:</a:t>
            </a:r>
            <a:endParaRPr lang="el-GR" b="1" u="sng" dirty="0" smtClean="0"/>
          </a:p>
          <a:p>
            <a:pPr>
              <a:buFont typeface="Wingdings" pitchFamily="2" charset="2"/>
              <a:buChar char="Ø"/>
            </a:pPr>
            <a:r>
              <a:rPr lang="el-GR" dirty="0" smtClean="0"/>
              <a:t>Α/Α</a:t>
            </a:r>
          </a:p>
          <a:p>
            <a:pPr>
              <a:buFont typeface="Wingdings" pitchFamily="2" charset="2"/>
              <a:buChar char="Ø"/>
            </a:pPr>
            <a:r>
              <a:rPr lang="el-GR" dirty="0" smtClean="0"/>
              <a:t>ΑΚΑ</a:t>
            </a:r>
          </a:p>
          <a:p>
            <a:pPr>
              <a:buFont typeface="Wingdings" pitchFamily="2" charset="2"/>
              <a:buChar char="Ø"/>
            </a:pPr>
            <a:r>
              <a:rPr lang="el-GR" dirty="0" smtClean="0"/>
              <a:t>ΑΔΤ</a:t>
            </a:r>
          </a:p>
          <a:p>
            <a:pPr>
              <a:buFont typeface="Wingdings" pitchFamily="2" charset="2"/>
              <a:buChar char="Ø"/>
            </a:pPr>
            <a:r>
              <a:rPr lang="el-GR" dirty="0" smtClean="0"/>
              <a:t>Ώρες Εργασίας</a:t>
            </a:r>
          </a:p>
          <a:p>
            <a:pPr>
              <a:buFont typeface="Wingdings" pitchFamily="2" charset="2"/>
              <a:buChar char="Ø"/>
            </a:pPr>
            <a:r>
              <a:rPr lang="el-GR" dirty="0" smtClean="0"/>
              <a:t>Υπερωρίες </a:t>
            </a:r>
          </a:p>
          <a:p>
            <a:pPr>
              <a:buFont typeface="Wingdings" pitchFamily="2" charset="2"/>
              <a:buChar char="Ø"/>
            </a:pPr>
            <a:r>
              <a:rPr lang="el-GR" dirty="0" smtClean="0"/>
              <a:t>Μόνιμες Υπερωρίες</a:t>
            </a:r>
          </a:p>
          <a:p>
            <a:pPr>
              <a:buFont typeface="Wingdings" pitchFamily="2" charset="2"/>
              <a:buChar char="Ø"/>
            </a:pPr>
            <a:r>
              <a:rPr lang="el-GR" dirty="0" smtClean="0"/>
              <a:t>Ωρομίσθιο</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t>ΕΝΤΥΠΟ Γ.Λ.43Β.</a:t>
            </a:r>
            <a:r>
              <a:rPr lang="en-US" sz="3600" b="1" dirty="0" smtClean="0"/>
              <a:t>E</a:t>
            </a:r>
            <a:r>
              <a:rPr lang="el-GR" sz="3600" b="1" dirty="0" smtClean="0"/>
              <a:t>. </a:t>
            </a:r>
            <a:r>
              <a:rPr lang="el-GR" sz="4400" b="1" dirty="0" smtClean="0"/>
              <a:t>– </a:t>
            </a:r>
            <a:r>
              <a:rPr lang="el-GR" sz="2700" b="1" dirty="0" smtClean="0"/>
              <a:t>ΕΚΤΑΚΤΟ ΚΑΙ ΕΠΟΧΙΚΟ</a:t>
            </a:r>
            <a:endParaRPr lang="en-US" dirty="0"/>
          </a:p>
        </p:txBody>
      </p:sp>
      <p:pic>
        <p:nvPicPr>
          <p:cNvPr id="4" name="Picture 6"/>
          <p:cNvPicPr>
            <a:picLocks noGrp="1" noChangeAspect="1" noChangeArrowheads="1"/>
          </p:cNvPicPr>
          <p:nvPr>
            <p:ph sz="quarter" idx="1"/>
          </p:nvPr>
        </p:nvPicPr>
        <p:blipFill>
          <a:blip r:embed="rId2" cstate="print"/>
          <a:srcRect/>
          <a:stretch>
            <a:fillRect/>
          </a:stretch>
        </p:blipFill>
        <p:spPr bwMode="auto">
          <a:xfrm>
            <a:off x="2492536" y="1600200"/>
            <a:ext cx="3396927" cy="4873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t>ΕΝΤΥΠΟ Γ.Λ.43Γ – </a:t>
            </a:r>
            <a:r>
              <a:rPr lang="el-GR" sz="2400" b="1" dirty="0" smtClean="0"/>
              <a:t>ΚΑΤΑΣΤΑΣΗ ΩΡΩΝ ΑΣΘΕΝΕΙΑΣ</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l-GR" dirty="0" smtClean="0"/>
              <a:t>Μέλη του Σχεδίου Ιατροφαρμακευτικής Περίθαλψης και Ευημερίας (εξαίρεση</a:t>
            </a:r>
            <a:r>
              <a:rPr lang="en-US" dirty="0" smtClean="0"/>
              <a:t>:</a:t>
            </a:r>
            <a:r>
              <a:rPr lang="el-GR" dirty="0" smtClean="0"/>
              <a:t> </a:t>
            </a:r>
            <a:r>
              <a:rPr lang="el-GR" dirty="0" err="1" smtClean="0"/>
              <a:t>αγροπυροσβέστες</a:t>
            </a:r>
            <a:r>
              <a:rPr lang="el-GR" dirty="0" smtClean="0"/>
              <a:t>)</a:t>
            </a:r>
          </a:p>
          <a:p>
            <a:pPr>
              <a:buFont typeface="Wingdings" pitchFamily="2" charset="2"/>
              <a:buChar char="Ø"/>
            </a:pPr>
            <a:r>
              <a:rPr lang="el-GR" dirty="0" smtClean="0"/>
              <a:t>τακτικό και έκτακτο/ εποχικό </a:t>
            </a:r>
          </a:p>
          <a:p>
            <a:pPr>
              <a:buFont typeface="Wingdings" pitchFamily="2" charset="2"/>
              <a:buChar char="Ø"/>
            </a:pPr>
            <a:r>
              <a:rPr lang="el-GR" dirty="0" smtClean="0"/>
              <a:t>Συμπλήρωση και αποστολή =&gt;Πρόεδρο του Σχεδίου Ιατροφαρμακευτικής Περίθαλψης =&gt; </a:t>
            </a:r>
            <a:r>
              <a:rPr lang="el-GR" dirty="0" err="1" smtClean="0"/>
              <a:t>έγκριση=&gt;πληρωμή</a:t>
            </a:r>
            <a:r>
              <a:rPr lang="el-GR" dirty="0" smtClean="0"/>
              <a:t> Γ.Λ.</a:t>
            </a:r>
          </a:p>
          <a:p>
            <a:pPr>
              <a:buFont typeface="Wingdings" pitchFamily="2" charset="2"/>
              <a:buChar char="Ø"/>
            </a:pPr>
            <a:r>
              <a:rPr lang="el-GR" dirty="0" smtClean="0"/>
              <a:t>9</a:t>
            </a:r>
            <a:r>
              <a:rPr lang="el-GR" baseline="30000" dirty="0" smtClean="0"/>
              <a:t>η</a:t>
            </a:r>
            <a:r>
              <a:rPr lang="el-GR" dirty="0" smtClean="0"/>
              <a:t> μέρα (τακτικούς) =&gt;12</a:t>
            </a:r>
            <a:r>
              <a:rPr lang="el-GR" baseline="30000" dirty="0" smtClean="0"/>
              <a:t>η</a:t>
            </a:r>
            <a:r>
              <a:rPr lang="el-GR" dirty="0" smtClean="0"/>
              <a:t> μέρα Γ.Λ.</a:t>
            </a:r>
          </a:p>
          <a:p>
            <a:pPr>
              <a:buFont typeface="Wingdings" pitchFamily="2" charset="2"/>
              <a:buChar char="Ø"/>
            </a:pPr>
            <a:r>
              <a:rPr lang="el-GR" dirty="0" smtClean="0"/>
              <a:t>17</a:t>
            </a:r>
            <a:r>
              <a:rPr lang="el-GR" baseline="30000" dirty="0" smtClean="0"/>
              <a:t>η</a:t>
            </a:r>
            <a:r>
              <a:rPr lang="el-GR" dirty="0" smtClean="0"/>
              <a:t> μέρα (έκτακτους/ εποχικούς) =&gt;20</a:t>
            </a:r>
            <a:r>
              <a:rPr lang="el-GR" baseline="30000" dirty="0" smtClean="0"/>
              <a:t>η</a:t>
            </a:r>
            <a:r>
              <a:rPr lang="el-GR" dirty="0" smtClean="0"/>
              <a:t> μέρα Γ.Λ.</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ΕΝΤΥΠΟ Γ.Λ.43Γ – </a:t>
            </a:r>
            <a:r>
              <a:rPr lang="el-GR" sz="2400" b="1" dirty="0" smtClean="0"/>
              <a:t>ΚΑΤΑΣΤΑΣΗ ΩΡΩΝ ΑΣΘΕΝΕΙΑΣ</a:t>
            </a:r>
            <a:endParaRPr lang="en-US" dirty="0"/>
          </a:p>
        </p:txBody>
      </p:sp>
      <p:sp>
        <p:nvSpPr>
          <p:cNvPr id="3" name="Content Placeholder 2"/>
          <p:cNvSpPr>
            <a:spLocks noGrp="1"/>
          </p:cNvSpPr>
          <p:nvPr>
            <p:ph sz="quarter" idx="1"/>
          </p:nvPr>
        </p:nvSpPr>
        <p:spPr/>
        <p:txBody>
          <a:bodyPr/>
          <a:lstStyle/>
          <a:p>
            <a:pPr>
              <a:buNone/>
            </a:pPr>
            <a:r>
              <a:rPr lang="el-GR" b="1" u="sng" dirty="0" smtClean="0"/>
              <a:t>Στήλες / Πεδία</a:t>
            </a:r>
            <a:r>
              <a:rPr lang="en-US" b="1" u="sng" dirty="0" smtClean="0"/>
              <a:t>:</a:t>
            </a:r>
            <a:endParaRPr lang="el-GR" dirty="0" smtClean="0"/>
          </a:p>
          <a:p>
            <a:pPr>
              <a:buFont typeface="Wingdings" pitchFamily="2" charset="2"/>
              <a:buChar char="Ø"/>
            </a:pPr>
            <a:r>
              <a:rPr lang="el-GR" dirty="0" smtClean="0"/>
              <a:t>Α/Α</a:t>
            </a:r>
          </a:p>
          <a:p>
            <a:pPr>
              <a:buFont typeface="Wingdings" pitchFamily="2" charset="2"/>
              <a:buChar char="Ø"/>
            </a:pPr>
            <a:r>
              <a:rPr lang="el-GR" dirty="0" smtClean="0"/>
              <a:t>ΑΚΑ</a:t>
            </a:r>
          </a:p>
          <a:p>
            <a:pPr>
              <a:buFont typeface="Wingdings" pitchFamily="2" charset="2"/>
              <a:buChar char="Ø"/>
            </a:pPr>
            <a:r>
              <a:rPr lang="el-GR" dirty="0" smtClean="0"/>
              <a:t>ΑΔΤ</a:t>
            </a:r>
          </a:p>
          <a:p>
            <a:pPr>
              <a:buFont typeface="Wingdings" pitchFamily="2" charset="2"/>
              <a:buChar char="Ø"/>
            </a:pPr>
            <a:r>
              <a:rPr lang="el-GR" dirty="0" smtClean="0"/>
              <a:t>Πληρωτέα άδεια ασθενείας </a:t>
            </a:r>
          </a:p>
          <a:p>
            <a:pPr>
              <a:buFont typeface="Wingdings" pitchFamily="2" charset="2"/>
              <a:buChar char="Ø"/>
            </a:pPr>
            <a:r>
              <a:rPr lang="el-GR" dirty="0" smtClean="0"/>
              <a:t>Περίοδος ασθενείας- ημερομηνίες</a:t>
            </a:r>
          </a:p>
          <a:p>
            <a:pPr>
              <a:buFont typeface="Wingdings" pitchFamily="2" charset="2"/>
              <a:buChar char="Ø"/>
            </a:pPr>
            <a:r>
              <a:rPr lang="el-GR" dirty="0" smtClean="0"/>
              <a:t>Ωρομίσθιο</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ΕΝΤΥΠΟ Γ.Λ.43Γ – </a:t>
            </a:r>
            <a:r>
              <a:rPr lang="el-GR" sz="2400" b="1" dirty="0" smtClean="0"/>
              <a:t>ΚΑΤΑΣΤΑΣΗ ΩΡΩΝ ΑΣΘΕΝΕΙΑΣ</a:t>
            </a:r>
            <a:endParaRPr lang="en-US" dirty="0"/>
          </a:p>
        </p:txBody>
      </p:sp>
      <p:pic>
        <p:nvPicPr>
          <p:cNvPr id="4" name="Picture 6"/>
          <p:cNvPicPr>
            <a:picLocks noGrp="1" noChangeAspect="1" noChangeArrowheads="1"/>
          </p:cNvPicPr>
          <p:nvPr>
            <p:ph sz="quarter" idx="1"/>
          </p:nvPr>
        </p:nvPicPr>
        <p:blipFill>
          <a:blip r:embed="rId2" cstate="print"/>
          <a:srcRect/>
          <a:stretch>
            <a:fillRect/>
          </a:stretch>
        </p:blipFill>
        <p:spPr bwMode="auto">
          <a:xfrm>
            <a:off x="1714480" y="1500174"/>
            <a:ext cx="5150242" cy="48736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210452" cy="939784"/>
          </a:xfrm>
        </p:spPr>
        <p:txBody>
          <a:bodyPr>
            <a:normAutofit/>
          </a:bodyPr>
          <a:lstStyle/>
          <a:p>
            <a:r>
              <a:rPr lang="el-GR" sz="3600" b="1" dirty="0" smtClean="0"/>
              <a:t>ΕΝΤΥΠΑ</a:t>
            </a:r>
            <a:r>
              <a:rPr lang="el-GR" sz="4000" b="1" dirty="0" smtClean="0"/>
              <a:t> Ω.Κ.Π</a:t>
            </a:r>
            <a:r>
              <a:rPr lang="el-GR" sz="4000" dirty="0" smtClean="0"/>
              <a:t>.</a:t>
            </a:r>
            <a:endParaRPr lang="en-US" sz="4000" dirty="0"/>
          </a:p>
        </p:txBody>
      </p:sp>
      <p:sp>
        <p:nvSpPr>
          <p:cNvPr id="3" name="Content Placeholder 2"/>
          <p:cNvSpPr>
            <a:spLocks noGrp="1"/>
          </p:cNvSpPr>
          <p:nvPr>
            <p:ph sz="quarter" idx="1"/>
          </p:nvPr>
        </p:nvSpPr>
        <p:spPr/>
        <p:txBody>
          <a:bodyPr>
            <a:normAutofit/>
          </a:bodyPr>
          <a:lstStyle/>
          <a:p>
            <a:r>
              <a:rPr lang="el-GR" sz="2000" b="1" dirty="0" smtClean="0"/>
              <a:t>ΕΝΤΥΠΟ Γ.Λ.43 - Ατομικά Στοιχεία</a:t>
            </a:r>
          </a:p>
          <a:p>
            <a:endParaRPr lang="el-GR" sz="2000" b="1" dirty="0" smtClean="0"/>
          </a:p>
          <a:p>
            <a:r>
              <a:rPr lang="el-GR" sz="2000" b="1" dirty="0" smtClean="0"/>
              <a:t>ΕΝΤΥΠΟ Γ.Λ.43</a:t>
            </a:r>
            <a:r>
              <a:rPr lang="el-GR" sz="2000" b="1" baseline="30000" dirty="0" smtClean="0"/>
              <a:t>Α</a:t>
            </a:r>
            <a:r>
              <a:rPr lang="el-GR" sz="2000" b="1" dirty="0" smtClean="0"/>
              <a:t> – Έντυπο αλλαγής στοιχείων εργαζομένου</a:t>
            </a:r>
          </a:p>
          <a:p>
            <a:endParaRPr lang="el-GR" sz="2000" b="1" dirty="0" smtClean="0"/>
          </a:p>
          <a:p>
            <a:r>
              <a:rPr lang="el-GR" sz="2000" b="1" dirty="0" smtClean="0"/>
              <a:t>ΕΝΤΥΠΟ Γ.Λ.43Β.Τ. – Τακτικοί</a:t>
            </a:r>
          </a:p>
          <a:p>
            <a:endParaRPr lang="el-GR" sz="2000" b="1" dirty="0" smtClean="0"/>
          </a:p>
          <a:p>
            <a:r>
              <a:rPr lang="el-GR" sz="2000" b="1" dirty="0" smtClean="0"/>
              <a:t>ΕΝΤΥΠΟ Γ.Λ.43Β.</a:t>
            </a:r>
            <a:r>
              <a:rPr lang="en-US" sz="2000" b="1" dirty="0" smtClean="0"/>
              <a:t>E</a:t>
            </a:r>
            <a:r>
              <a:rPr lang="el-GR" sz="2000" b="1" dirty="0" smtClean="0"/>
              <a:t>. – Έκτακτο/ Εποχικό</a:t>
            </a:r>
          </a:p>
          <a:p>
            <a:endParaRPr lang="el-GR" sz="2000" b="1" dirty="0" smtClean="0"/>
          </a:p>
          <a:p>
            <a:r>
              <a:rPr lang="el-GR" sz="2000" b="1" dirty="0" smtClean="0"/>
              <a:t>ΕΝΤΥΠΟ Γ.Λ.43Γ – Κατάσταση Ωρών Ασθενείας</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lstStyle/>
          <a:p>
            <a:pPr>
              <a:buNone/>
            </a:pPr>
            <a:r>
              <a:rPr lang="el-GR" b="1" u="sng" dirty="0" smtClean="0"/>
              <a:t>Παράδειγμα 1- Δεδομένα</a:t>
            </a:r>
          </a:p>
          <a:p>
            <a:r>
              <a:rPr lang="el-GR" dirty="0" smtClean="0"/>
              <a:t>Το Τ.Δ.Δ.Π. έχει δώσει έγκριση για την πρόσληψη ενός αχθοφόρου κλητήρα (κωδ. </a:t>
            </a:r>
            <a:r>
              <a:rPr lang="el-GR" dirty="0" err="1" smtClean="0"/>
              <a:t>Επαγγ</a:t>
            </a:r>
            <a:r>
              <a:rPr lang="el-GR" dirty="0" smtClean="0"/>
              <a:t>. 502) έναντι κενής θέσης στην κλίμακα Ε5 για 38 ώρες την εβδομάδα στο Τμήμα Δημοσίων Έργων του Υπουργείου Συγκοινωνιών και Έργων.</a:t>
            </a:r>
          </a:p>
          <a:p>
            <a:endParaRPr lang="el-GR" dirty="0" smtClean="0"/>
          </a:p>
          <a:p>
            <a:r>
              <a:rPr lang="el-GR" dirty="0" smtClean="0"/>
              <a:t>Το Τμήμα Δημοσίων Έργων έχει προβεί στην πρόσληψη ενός ωρομίσθιου του κ. Κώστα Ανδρέου, με ΑΚΑ</a:t>
            </a:r>
            <a:r>
              <a:rPr lang="en-US" dirty="0" smtClean="0"/>
              <a:t>: 111111 </a:t>
            </a:r>
            <a:r>
              <a:rPr lang="el-GR" dirty="0" smtClean="0"/>
              <a:t>και ΑΔΤ</a:t>
            </a:r>
            <a:r>
              <a:rPr lang="en-US" dirty="0" smtClean="0"/>
              <a:t>:222222 </a:t>
            </a:r>
            <a:r>
              <a:rPr lang="el-GR" dirty="0" smtClean="0"/>
              <a:t>και θα αρχίσει εργασία στις 10/05/2012.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a:xfrm>
            <a:off x="500034" y="1571612"/>
            <a:ext cx="7467600" cy="4873752"/>
          </a:xfrm>
        </p:spPr>
        <p:txBody>
          <a:bodyPr/>
          <a:lstStyle/>
          <a:p>
            <a:pPr>
              <a:buNone/>
            </a:pPr>
            <a:r>
              <a:rPr lang="el-GR" dirty="0" smtClean="0"/>
              <a:t> </a:t>
            </a:r>
            <a:r>
              <a:rPr lang="el-GR" b="1" u="sng" dirty="0" smtClean="0"/>
              <a:t>Έντυπα που πρέπει να συμπληρωθούν</a:t>
            </a:r>
            <a:r>
              <a:rPr lang="en-US" b="1" u="sng" dirty="0" smtClean="0"/>
              <a:t>:</a:t>
            </a:r>
          </a:p>
          <a:p>
            <a:pPr marL="457200" indent="-457200">
              <a:buFont typeface="+mj-lt"/>
              <a:buAutoNum type="arabicPeriod"/>
            </a:pPr>
            <a:endParaRPr lang="el-GR" dirty="0" smtClean="0"/>
          </a:p>
          <a:p>
            <a:pPr marL="457200" indent="-457200">
              <a:buFont typeface="+mj-lt"/>
              <a:buAutoNum type="arabicPeriod"/>
            </a:pPr>
            <a:r>
              <a:rPr lang="el-GR" dirty="0" smtClean="0"/>
              <a:t>Γ.Λ.43- Ατομικά στοιχεία του ωρομίσθιου</a:t>
            </a:r>
          </a:p>
          <a:p>
            <a:pPr lvl="2">
              <a:buFont typeface="Wingdings" pitchFamily="2" charset="2"/>
              <a:buChar char="Ø"/>
            </a:pPr>
            <a:r>
              <a:rPr lang="el-GR" dirty="0" smtClean="0"/>
              <a:t>ΑΚΑ</a:t>
            </a:r>
          </a:p>
          <a:p>
            <a:pPr lvl="2">
              <a:buFont typeface="Wingdings" pitchFamily="2" charset="2"/>
              <a:buChar char="Ø"/>
            </a:pPr>
            <a:r>
              <a:rPr lang="el-GR" dirty="0" smtClean="0"/>
              <a:t>ΑΔΤ</a:t>
            </a:r>
          </a:p>
          <a:p>
            <a:pPr lvl="2">
              <a:buFont typeface="Wingdings" pitchFamily="2" charset="2"/>
              <a:buChar char="Ø"/>
            </a:pPr>
            <a:r>
              <a:rPr lang="el-GR" dirty="0" smtClean="0"/>
              <a:t>Ημερομηνία Γέννησης</a:t>
            </a:r>
          </a:p>
          <a:p>
            <a:pPr lvl="2">
              <a:buFont typeface="Wingdings" pitchFamily="2" charset="2"/>
              <a:buChar char="Ø"/>
            </a:pPr>
            <a:r>
              <a:rPr lang="el-GR" dirty="0" smtClean="0"/>
              <a:t>Ημερομηνία Διορισμού σε έκτακτο και ημερομηνία πρόσληψης</a:t>
            </a:r>
          </a:p>
          <a:p>
            <a:pPr lvl="2">
              <a:buFont typeface="Wingdings" pitchFamily="2" charset="2"/>
              <a:buChar char="Ø"/>
            </a:pPr>
            <a:r>
              <a:rPr lang="el-GR" dirty="0" smtClean="0"/>
              <a:t>Επάγγελμα</a:t>
            </a:r>
          </a:p>
          <a:p>
            <a:pPr lvl="2">
              <a:buFont typeface="Wingdings" pitchFamily="2" charset="2"/>
              <a:buChar char="Ø"/>
            </a:pPr>
            <a:r>
              <a:rPr lang="el-GR" dirty="0" smtClean="0"/>
              <a:t>Κλίμακα, Ωρομίσθιο και ώρες εργασίας</a:t>
            </a:r>
          </a:p>
          <a:p>
            <a:pPr lvl="2">
              <a:buFont typeface="Wingdings" pitchFamily="2" charset="2"/>
              <a:buChar char="Ø"/>
            </a:pPr>
            <a:r>
              <a:rPr lang="el-GR" dirty="0" smtClean="0"/>
              <a:t>Τρόπος πληρωμής και ΙΒΑΝ </a:t>
            </a:r>
          </a:p>
          <a:p>
            <a:pPr lvl="2">
              <a:buFont typeface="Wingdings" pitchFamily="2" charset="2"/>
              <a:buChar char="Ø"/>
            </a:pPr>
            <a:r>
              <a:rPr lang="el-GR" dirty="0" smtClean="0"/>
              <a:t>Αποστολή εντύπου μέχρι τις 15/05/2012 στο Τ.Δ.Δ.Π.</a:t>
            </a:r>
          </a:p>
          <a:p>
            <a:pPr>
              <a:buNone/>
            </a:pPr>
            <a:endParaRPr lang="el-GR" dirty="0" smtClean="0"/>
          </a:p>
          <a:p>
            <a:pPr>
              <a:buFont typeface="Wingdings" pitchFamily="2" charset="2"/>
              <a:buChar char="Ø"/>
            </a:pPr>
            <a:endParaRPr lang="el-GR" dirty="0" smtClean="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lstStyle/>
          <a:p>
            <a:pPr>
              <a:buNone/>
            </a:pPr>
            <a:endParaRPr lang="el-GR" b="1" u="sng" dirty="0" smtClean="0"/>
          </a:p>
          <a:p>
            <a:pPr>
              <a:buNone/>
            </a:pPr>
            <a:r>
              <a:rPr lang="el-GR" b="1" u="sng" dirty="0" smtClean="0"/>
              <a:t>Έντυπα που πρέπει να συμπληρωθούν</a:t>
            </a:r>
            <a:r>
              <a:rPr lang="en-US" b="1" u="sng" dirty="0" smtClean="0"/>
              <a:t>:</a:t>
            </a:r>
            <a:endParaRPr lang="el-GR" b="1" u="sng" dirty="0" smtClean="0"/>
          </a:p>
          <a:p>
            <a:pPr>
              <a:buNone/>
            </a:pPr>
            <a:endParaRPr lang="el-GR" dirty="0" smtClean="0"/>
          </a:p>
          <a:p>
            <a:pPr marL="457200" indent="-457200">
              <a:buFont typeface="+mj-lt"/>
              <a:buAutoNum type="arabicPeriod" startAt="2"/>
            </a:pPr>
            <a:r>
              <a:rPr lang="el-GR" dirty="0" smtClean="0"/>
              <a:t>Γ.Λ.43Β.Ε. -  Ώρες εργασίας </a:t>
            </a:r>
          </a:p>
          <a:p>
            <a:pPr lvl="2">
              <a:buFont typeface="Wingdings" pitchFamily="2" charset="2"/>
              <a:buChar char="Ø"/>
            </a:pPr>
            <a:r>
              <a:rPr lang="el-GR" dirty="0" smtClean="0"/>
              <a:t>Υπολογισμός Ωρών Εργασίας από τις 10/5/2012 μέχρι τις 31/05/2012.</a:t>
            </a:r>
          </a:p>
          <a:p>
            <a:pPr lvl="2">
              <a:buFont typeface="Wingdings" pitchFamily="2" charset="2"/>
              <a:buChar char="Ø"/>
            </a:pPr>
            <a:r>
              <a:rPr lang="el-GR" dirty="0" smtClean="0"/>
              <a:t>Αποστολή εντύπου μέχρι τις 20/05/2012.</a:t>
            </a:r>
          </a:p>
          <a:p>
            <a:pPr marL="457200" indent="-457200">
              <a:buNone/>
            </a:pPr>
            <a:endParaRPr lang="el-GR" dirty="0" smtClean="0"/>
          </a:p>
          <a:p>
            <a:pPr lvl="2">
              <a:buNone/>
            </a:pPr>
            <a:endParaRPr lang="el-GR" dirty="0" smtClean="0"/>
          </a:p>
          <a:p>
            <a:pPr lvl="2">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a:xfrm>
            <a:off x="428596" y="1571612"/>
            <a:ext cx="7467600" cy="4873752"/>
          </a:xfrm>
        </p:spPr>
        <p:txBody>
          <a:bodyPr>
            <a:normAutofit fontScale="92500" lnSpcReduction="20000"/>
          </a:bodyPr>
          <a:lstStyle/>
          <a:p>
            <a:pPr>
              <a:buNone/>
            </a:pPr>
            <a:r>
              <a:rPr lang="el-GR" b="1" u="sng" dirty="0" smtClean="0"/>
              <a:t>Παράδειγμα 2- Δεδομένα</a:t>
            </a:r>
          </a:p>
          <a:p>
            <a:r>
              <a:rPr lang="el-GR" dirty="0" smtClean="0"/>
              <a:t>Το Τ.Δ.Δ.Π. έχει δώσει έγκριση για την πρόσληψη μιας καθαρίστριας (κωδ. </a:t>
            </a:r>
            <a:r>
              <a:rPr lang="el-GR" dirty="0" err="1" smtClean="0"/>
              <a:t>Επαγγ</a:t>
            </a:r>
            <a:r>
              <a:rPr lang="el-GR" dirty="0" smtClean="0"/>
              <a:t>. 101) λόγω ασθένειας της τακτικής ωρομίσθιας καθαρίστριας (αντικατάσταση μόνιμης καθαρίστριας) στην κλίμακα Ε1 για 38 ώρες την εβδομάδα στο Τμήμα Οδικών Μεταφορών του Υπουργείου Συγκοινωνιών και Έργων.</a:t>
            </a:r>
          </a:p>
          <a:p>
            <a:r>
              <a:rPr lang="el-GR" dirty="0" smtClean="0"/>
              <a:t>Το Τμήμα Οδικών Μεταφορών έχει προβεί στην πρόσληψη της </a:t>
            </a:r>
            <a:r>
              <a:rPr lang="el-GR" dirty="0" err="1" smtClean="0"/>
              <a:t>κας</a:t>
            </a:r>
            <a:r>
              <a:rPr lang="el-GR" dirty="0" smtClean="0"/>
              <a:t>. Μαρίας Κώστα, με ΑΚΑ</a:t>
            </a:r>
            <a:r>
              <a:rPr lang="en-US" dirty="0" smtClean="0"/>
              <a:t>: </a:t>
            </a:r>
            <a:r>
              <a:rPr lang="el-GR" dirty="0" smtClean="0"/>
              <a:t>333333</a:t>
            </a:r>
            <a:r>
              <a:rPr lang="en-US" dirty="0" smtClean="0"/>
              <a:t> </a:t>
            </a:r>
            <a:r>
              <a:rPr lang="el-GR" dirty="0" smtClean="0"/>
              <a:t>και ΑΔΤ</a:t>
            </a:r>
            <a:r>
              <a:rPr lang="en-US" dirty="0" smtClean="0"/>
              <a:t>:</a:t>
            </a:r>
            <a:r>
              <a:rPr lang="el-GR" dirty="0" smtClean="0"/>
              <a:t>444444 και θα αρχίσει εργασία από τις  10/05/2012 και θα παραμείνει στην εργασία μέχρι την επιστροφή της μόνιμης καθαρίστριας.</a:t>
            </a:r>
          </a:p>
          <a:p>
            <a:r>
              <a:rPr lang="el-GR" dirty="0" smtClean="0"/>
              <a:t>Η μόνιμη καθαρίστρια θα απουσιάζει με άδεια ασθενείας από την 01/05/2012 μέχρι τις 30/06/2012</a:t>
            </a:r>
            <a:endParaRPr lang="en-US" dirty="0" smtClean="0"/>
          </a:p>
          <a:p>
            <a:r>
              <a:rPr lang="el-GR" dirty="0" smtClean="0"/>
              <a:t>Παράταση της άδειας ασθενείας μέχρι τις 31/07/2012</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a:xfrm>
            <a:off x="428596" y="1571612"/>
            <a:ext cx="7467600" cy="4873752"/>
          </a:xfrm>
        </p:spPr>
        <p:txBody>
          <a:bodyPr/>
          <a:lstStyle/>
          <a:p>
            <a:pPr>
              <a:buNone/>
            </a:pPr>
            <a:r>
              <a:rPr lang="el-GR" b="1" u="sng" dirty="0" smtClean="0"/>
              <a:t>Έντυπα που πρέπει να συμπληρωθούν</a:t>
            </a:r>
            <a:r>
              <a:rPr lang="en-US" b="1" u="sng" dirty="0" smtClean="0"/>
              <a:t>:</a:t>
            </a:r>
          </a:p>
          <a:p>
            <a:pPr marL="457200" indent="-457200">
              <a:buFont typeface="+mj-lt"/>
              <a:buAutoNum type="arabicPeriod"/>
            </a:pPr>
            <a:endParaRPr lang="el-GR" dirty="0" smtClean="0"/>
          </a:p>
          <a:p>
            <a:pPr marL="457200" indent="-457200">
              <a:buFont typeface="+mj-lt"/>
              <a:buAutoNum type="arabicPeriod"/>
            </a:pPr>
            <a:r>
              <a:rPr lang="el-GR" dirty="0" smtClean="0"/>
              <a:t>Γ.Λ.43- Ατομικά στοιχεία του ωρομίσθιου</a:t>
            </a:r>
          </a:p>
          <a:p>
            <a:pPr lvl="2">
              <a:buFont typeface="Wingdings" pitchFamily="2" charset="2"/>
              <a:buChar char="Ø"/>
            </a:pPr>
            <a:r>
              <a:rPr lang="el-GR" dirty="0" smtClean="0"/>
              <a:t>ΑΚΑ</a:t>
            </a:r>
          </a:p>
          <a:p>
            <a:pPr lvl="2">
              <a:buFont typeface="Wingdings" pitchFamily="2" charset="2"/>
              <a:buChar char="Ø"/>
            </a:pPr>
            <a:r>
              <a:rPr lang="el-GR" dirty="0" smtClean="0"/>
              <a:t>ΑΔΤ</a:t>
            </a:r>
          </a:p>
          <a:p>
            <a:pPr lvl="2">
              <a:buFont typeface="Wingdings" pitchFamily="2" charset="2"/>
              <a:buChar char="Ø"/>
            </a:pPr>
            <a:r>
              <a:rPr lang="el-GR" dirty="0" smtClean="0"/>
              <a:t>Ημερομηνία Γέννησης</a:t>
            </a:r>
          </a:p>
          <a:p>
            <a:pPr lvl="2">
              <a:buFont typeface="Wingdings" pitchFamily="2" charset="2"/>
              <a:buChar char="Ø"/>
            </a:pPr>
            <a:r>
              <a:rPr lang="el-GR" dirty="0" smtClean="0"/>
              <a:t>Ημερομηνία Διορισμού σε έκτακτο και ημερομηνία πρόσληψης</a:t>
            </a:r>
          </a:p>
          <a:p>
            <a:pPr lvl="2">
              <a:buFont typeface="Wingdings" pitchFamily="2" charset="2"/>
              <a:buChar char="Ø"/>
            </a:pPr>
            <a:r>
              <a:rPr lang="el-GR" dirty="0" smtClean="0"/>
              <a:t>Επάγγελμα</a:t>
            </a:r>
          </a:p>
          <a:p>
            <a:pPr lvl="2">
              <a:buFont typeface="Wingdings" pitchFamily="2" charset="2"/>
              <a:buChar char="Ø"/>
            </a:pPr>
            <a:r>
              <a:rPr lang="el-GR" dirty="0" smtClean="0"/>
              <a:t>Κλίμακα, Ωρομίσθιο και ώρες εργασίας</a:t>
            </a:r>
          </a:p>
          <a:p>
            <a:pPr lvl="2">
              <a:buFont typeface="Wingdings" pitchFamily="2" charset="2"/>
              <a:buChar char="Ø"/>
            </a:pPr>
            <a:r>
              <a:rPr lang="el-GR" dirty="0" smtClean="0"/>
              <a:t>Τρόπος πληρωμής και ΙΒΑΝ </a:t>
            </a:r>
          </a:p>
          <a:p>
            <a:pPr lvl="2">
              <a:buFont typeface="Wingdings" pitchFamily="2" charset="2"/>
              <a:buChar char="Ø"/>
            </a:pPr>
            <a:r>
              <a:rPr lang="el-GR" dirty="0" smtClean="0"/>
              <a:t>Αποστολή εντύπου μέχρι τις 15/05/2012 στο Τ.Δ.Δ.Π.</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lstStyle/>
          <a:p>
            <a:pPr>
              <a:buNone/>
            </a:pPr>
            <a:endParaRPr lang="el-GR" b="1" u="sng" dirty="0" smtClean="0"/>
          </a:p>
          <a:p>
            <a:pPr>
              <a:buNone/>
            </a:pPr>
            <a:r>
              <a:rPr lang="el-GR" b="1" u="sng" dirty="0" smtClean="0"/>
              <a:t>Έντυπα που πρέπει να συμπληρωθούν</a:t>
            </a:r>
            <a:r>
              <a:rPr lang="en-US" b="1" u="sng" dirty="0" smtClean="0"/>
              <a:t>:</a:t>
            </a:r>
            <a:endParaRPr lang="el-GR" b="1" u="sng" dirty="0" smtClean="0"/>
          </a:p>
          <a:p>
            <a:pPr>
              <a:buNone/>
            </a:pPr>
            <a:endParaRPr lang="el-GR" dirty="0" smtClean="0"/>
          </a:p>
          <a:p>
            <a:pPr marL="457200" indent="-457200">
              <a:buFont typeface="+mj-lt"/>
              <a:buAutoNum type="arabicPeriod" startAt="2"/>
            </a:pPr>
            <a:r>
              <a:rPr lang="el-GR" dirty="0" smtClean="0"/>
              <a:t>Γ.Λ.43Β.Ε. -  Ώρες εργασίας </a:t>
            </a:r>
          </a:p>
          <a:p>
            <a:pPr lvl="2">
              <a:buFont typeface="Wingdings" pitchFamily="2" charset="2"/>
              <a:buChar char="Ø"/>
            </a:pPr>
            <a:r>
              <a:rPr lang="el-GR" dirty="0" smtClean="0"/>
              <a:t>Υπολογισμός Ωρών Εργασίας από τις 10/5/2012 μέχρι τις 31/05/2012.</a:t>
            </a:r>
          </a:p>
          <a:p>
            <a:pPr lvl="2">
              <a:buFont typeface="Wingdings" pitchFamily="2" charset="2"/>
              <a:buChar char="Ø"/>
            </a:pPr>
            <a:r>
              <a:rPr lang="el-GR" dirty="0" smtClean="0"/>
              <a:t>Αποστολή εντύπου μέχρι τις 20/05/2012.</a:t>
            </a:r>
          </a:p>
          <a:p>
            <a:pPr marL="457200" lvl="2" indent="-457200">
              <a:spcBef>
                <a:spcPts val="600"/>
              </a:spcBef>
              <a:buClr>
                <a:schemeClr val="accent1"/>
              </a:buClr>
              <a:buSzPct val="70000"/>
              <a:buFont typeface="+mj-lt"/>
              <a:buAutoNum type="arabicPeriod" startAt="3"/>
            </a:pPr>
            <a:r>
              <a:rPr lang="el-GR" sz="2400" dirty="0" smtClean="0"/>
              <a:t>Γ.Λ43Α – Έντυπο αλλαγής στοιχείων εργαζομένου </a:t>
            </a:r>
            <a:endParaRPr lang="en-US" sz="2400" dirty="0" smtClean="0"/>
          </a:p>
          <a:p>
            <a:pPr lvl="2">
              <a:buFont typeface="Wingdings" pitchFamily="2" charset="2"/>
              <a:buChar char="Ø"/>
            </a:pPr>
            <a:r>
              <a:rPr lang="el-GR" dirty="0" smtClean="0"/>
              <a:t>Κώδικας Αλλαγής 226</a:t>
            </a:r>
            <a:r>
              <a:rPr lang="en-US" dirty="0" smtClean="0"/>
              <a:t>:</a:t>
            </a:r>
            <a:r>
              <a:rPr lang="el-GR" dirty="0" smtClean="0"/>
              <a:t> Τερματισμός Εποχικής Απασχόλησης</a:t>
            </a:r>
          </a:p>
          <a:p>
            <a:pPr lvl="2">
              <a:buFont typeface="Wingdings" pitchFamily="2" charset="2"/>
              <a:buChar char="Ø"/>
            </a:pPr>
            <a:r>
              <a:rPr lang="el-GR" dirty="0" smtClean="0"/>
              <a:t>Αποστολή εντύπου μέχρι τις </a:t>
            </a:r>
            <a:r>
              <a:rPr lang="el-GR" dirty="0" smtClean="0"/>
              <a:t>20/06/2012</a:t>
            </a:r>
            <a:r>
              <a:rPr lang="el-GR" dirty="0" smtClean="0"/>
              <a:t>.</a:t>
            </a:r>
          </a:p>
          <a:p>
            <a:pPr marL="457200" indent="-457200">
              <a:buFont typeface="+mj-lt"/>
              <a:buAutoNum type="arabicPeriod" startAt="2"/>
            </a:pPr>
            <a:endParaRPr lang="en-US" dirty="0" smtClean="0"/>
          </a:p>
          <a:p>
            <a:pPr lvl="2">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a:xfrm>
            <a:off x="428596" y="1571612"/>
            <a:ext cx="7467600" cy="4873752"/>
          </a:xfrm>
        </p:spPr>
        <p:txBody>
          <a:bodyPr>
            <a:normAutofit/>
          </a:bodyPr>
          <a:lstStyle/>
          <a:p>
            <a:pPr>
              <a:buNone/>
            </a:pPr>
            <a:r>
              <a:rPr lang="el-GR" b="1" u="sng" dirty="0" smtClean="0"/>
              <a:t>Παράδειγμα 3- Δεδομένα</a:t>
            </a:r>
          </a:p>
          <a:p>
            <a:r>
              <a:rPr lang="el-GR" dirty="0" smtClean="0"/>
              <a:t>Το Τ.Δ.Δ.Π. έχει δώσει έγκριση για την πρόσληψη 15 ωρομίσθιων εργατοτεχνιτών μέχρι τις 30/11/2012 με σκοπό την κάλυψη των εποχικών αναγκών της Επαρχιακής Διοίκησης Λευκωσίας.</a:t>
            </a:r>
          </a:p>
          <a:p>
            <a:r>
              <a:rPr lang="el-GR" dirty="0" smtClean="0"/>
              <a:t>Η Επαρχιακή Διοίκηση Λευκωσίας έχει προβεί στην πρόσληψη 10 εργατών κατασκευών (Κωδ. </a:t>
            </a:r>
            <a:r>
              <a:rPr lang="el-GR" dirty="0" err="1" smtClean="0"/>
              <a:t>Επαγγ</a:t>
            </a:r>
            <a:r>
              <a:rPr lang="el-GR" dirty="0" smtClean="0"/>
              <a:t>. 413), 3 κτιστών (Κωδ. </a:t>
            </a:r>
            <a:r>
              <a:rPr lang="el-GR" dirty="0" err="1" smtClean="0"/>
              <a:t>Επαγγ</a:t>
            </a:r>
            <a:r>
              <a:rPr lang="el-GR" dirty="0" smtClean="0"/>
              <a:t>. 722),1 πελεκάνου (κωδ. </a:t>
            </a:r>
            <a:r>
              <a:rPr lang="el-GR" dirty="0" err="1" smtClean="0"/>
              <a:t>Επαγγ</a:t>
            </a:r>
            <a:r>
              <a:rPr lang="el-GR" dirty="0" smtClean="0"/>
              <a:t>. 701) και  1 υδραυλικού (κωδ. </a:t>
            </a:r>
            <a:r>
              <a:rPr lang="el-GR" dirty="0" err="1" smtClean="0"/>
              <a:t>Επαγγ</a:t>
            </a:r>
            <a:r>
              <a:rPr lang="el-GR" dirty="0" smtClean="0"/>
              <a:t>. 705) και θα αρχίσουν εργασία από την  01/04/2012 μέχρι τις 30/11/2012.</a:t>
            </a:r>
          </a:p>
          <a:p>
            <a:pPr>
              <a:buNone/>
            </a:pPr>
            <a:endParaRPr lang="el-GR" b="1" u="sng"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lstStyle/>
          <a:p>
            <a:pPr>
              <a:buNone/>
            </a:pPr>
            <a:r>
              <a:rPr lang="el-GR" b="1" u="sng" dirty="0" smtClean="0"/>
              <a:t>Έντυπα που πρέπει να συμπληρωθούν</a:t>
            </a:r>
            <a:r>
              <a:rPr lang="en-US" b="1" u="sng" dirty="0" smtClean="0"/>
              <a:t>:</a:t>
            </a:r>
          </a:p>
          <a:p>
            <a:pPr marL="457200" indent="-457200">
              <a:buFont typeface="+mj-lt"/>
              <a:buAutoNum type="arabicPeriod"/>
            </a:pPr>
            <a:endParaRPr lang="el-GR" dirty="0" smtClean="0"/>
          </a:p>
          <a:p>
            <a:pPr marL="457200" indent="-457200">
              <a:buFont typeface="+mj-lt"/>
              <a:buAutoNum type="arabicPeriod"/>
            </a:pPr>
            <a:r>
              <a:rPr lang="el-GR" dirty="0" smtClean="0"/>
              <a:t>Γ.Λ.43- Ατομικά στοιχεία του κάθε ωρομίσθιου (15 έντυπα)</a:t>
            </a:r>
          </a:p>
          <a:p>
            <a:pPr lvl="2">
              <a:buFont typeface="Wingdings" pitchFamily="2" charset="2"/>
              <a:buChar char="Ø"/>
            </a:pPr>
            <a:r>
              <a:rPr lang="el-GR" dirty="0" smtClean="0"/>
              <a:t>ΑΚΑ</a:t>
            </a:r>
          </a:p>
          <a:p>
            <a:pPr lvl="2">
              <a:buFont typeface="Wingdings" pitchFamily="2" charset="2"/>
              <a:buChar char="Ø"/>
            </a:pPr>
            <a:r>
              <a:rPr lang="el-GR" dirty="0" smtClean="0"/>
              <a:t>ΑΔΤ</a:t>
            </a:r>
          </a:p>
          <a:p>
            <a:pPr lvl="2">
              <a:buFont typeface="Wingdings" pitchFamily="2" charset="2"/>
              <a:buChar char="Ø"/>
            </a:pPr>
            <a:r>
              <a:rPr lang="el-GR" dirty="0" smtClean="0"/>
              <a:t>Ημερομηνία Γέννησης</a:t>
            </a:r>
          </a:p>
          <a:p>
            <a:pPr lvl="2">
              <a:buFont typeface="Wingdings" pitchFamily="2" charset="2"/>
              <a:buChar char="Ø"/>
            </a:pPr>
            <a:r>
              <a:rPr lang="el-GR" dirty="0" smtClean="0"/>
              <a:t>Ημερομηνία Διορισμού σε έκτακτο και ημερομηνία πρόσληψης</a:t>
            </a:r>
          </a:p>
          <a:p>
            <a:pPr lvl="2">
              <a:buFont typeface="Wingdings" pitchFamily="2" charset="2"/>
              <a:buChar char="Ø"/>
            </a:pPr>
            <a:r>
              <a:rPr lang="el-GR" dirty="0" smtClean="0"/>
              <a:t>Επάγγελμα</a:t>
            </a:r>
          </a:p>
          <a:p>
            <a:pPr lvl="2">
              <a:buFont typeface="Wingdings" pitchFamily="2" charset="2"/>
              <a:buChar char="Ø"/>
            </a:pPr>
            <a:r>
              <a:rPr lang="el-GR" dirty="0" smtClean="0"/>
              <a:t>Κλίμακα, Ωρομίσθιο και ώρες εργασίας</a:t>
            </a:r>
          </a:p>
          <a:p>
            <a:pPr lvl="2">
              <a:buFont typeface="Wingdings" pitchFamily="2" charset="2"/>
              <a:buChar char="Ø"/>
            </a:pPr>
            <a:r>
              <a:rPr lang="el-GR" dirty="0" smtClean="0"/>
              <a:t>Τρόπος πληρωμής και ΙΒΑΝ </a:t>
            </a:r>
          </a:p>
          <a:p>
            <a:pPr lvl="2">
              <a:buFont typeface="Wingdings" pitchFamily="2" charset="2"/>
              <a:buChar char="Ø"/>
            </a:pPr>
            <a:r>
              <a:rPr lang="el-GR" dirty="0" smtClean="0"/>
              <a:t>Αποστολή εντύπου μέχρι τις 15/04/2012 στο Τ.Δ.Δ.Π.</a:t>
            </a:r>
          </a:p>
          <a:p>
            <a:pPr>
              <a:buNone/>
            </a:pPr>
            <a:endParaRPr lang="el-GR" dirty="0" smtClean="0"/>
          </a:p>
          <a:p>
            <a:pPr lvl="2">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lstStyle/>
          <a:p>
            <a:pPr>
              <a:buNone/>
            </a:pPr>
            <a:r>
              <a:rPr lang="el-GR" b="1" u="sng" dirty="0" smtClean="0"/>
              <a:t>Έντυπα που πρέπει να συμπληρωθούν</a:t>
            </a:r>
            <a:r>
              <a:rPr lang="en-US" b="1" u="sng" dirty="0" smtClean="0"/>
              <a:t>:</a:t>
            </a:r>
            <a:endParaRPr lang="el-GR" b="1" u="sng" dirty="0" smtClean="0"/>
          </a:p>
          <a:p>
            <a:pPr>
              <a:buNone/>
            </a:pPr>
            <a:endParaRPr lang="el-GR" dirty="0" smtClean="0"/>
          </a:p>
          <a:p>
            <a:pPr marL="457200" indent="-457200">
              <a:buFont typeface="+mj-lt"/>
              <a:buAutoNum type="arabicPeriod" startAt="2"/>
            </a:pPr>
            <a:r>
              <a:rPr lang="el-GR" dirty="0" smtClean="0"/>
              <a:t>Γ.Λ.43Β.Ε. -  Ώρες εργασίας </a:t>
            </a:r>
            <a:endParaRPr lang="en-US" dirty="0" smtClean="0"/>
          </a:p>
          <a:p>
            <a:pPr lvl="2">
              <a:buFont typeface="Wingdings" pitchFamily="2" charset="2"/>
              <a:buChar char="Ø"/>
            </a:pPr>
            <a:r>
              <a:rPr lang="el-GR" dirty="0" smtClean="0"/>
              <a:t>Υπολογισμός  Ωρών Εργασίας από τις 01/04/2012 μέχρι τις 30/04/2012 για τους 15 εποχικούς ωρομίσθιους.</a:t>
            </a:r>
          </a:p>
          <a:p>
            <a:pPr lvl="2">
              <a:buFont typeface="Wingdings" pitchFamily="2" charset="2"/>
              <a:buChar char="Ø"/>
            </a:pPr>
            <a:r>
              <a:rPr lang="el-GR" dirty="0" smtClean="0"/>
              <a:t>Αποστολή εντύπου μέχρι τις 20/04/2012.</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normAutofit fontScale="92500" lnSpcReduction="10000"/>
          </a:bodyPr>
          <a:lstStyle/>
          <a:p>
            <a:pPr marL="552450" indent="-552450">
              <a:lnSpc>
                <a:spcPct val="90000"/>
              </a:lnSpc>
              <a:buNone/>
            </a:pPr>
            <a:r>
              <a:rPr lang="el-GR" b="1" u="sng" dirty="0" smtClean="0"/>
              <a:t>Παράδειγμα 4- Δεδομένα</a:t>
            </a:r>
          </a:p>
          <a:p>
            <a:pPr marL="552450" indent="-552450" algn="just">
              <a:lnSpc>
                <a:spcPct val="90000"/>
              </a:lnSpc>
              <a:buNone/>
            </a:pPr>
            <a:r>
              <a:rPr lang="el-GR" dirty="0" smtClean="0"/>
              <a:t>       Ένας ωρομίσθιος απουσιάζει από την εργασία του με άδεια ασθενείας από τις</a:t>
            </a:r>
            <a:r>
              <a:rPr lang="en-US" dirty="0" smtClean="0"/>
              <a:t> 2</a:t>
            </a:r>
            <a:r>
              <a:rPr lang="el-GR" dirty="0" smtClean="0"/>
              <a:t>9</a:t>
            </a:r>
            <a:r>
              <a:rPr lang="en-US" dirty="0" smtClean="0"/>
              <a:t>/5-1</a:t>
            </a:r>
            <a:r>
              <a:rPr lang="el-GR" dirty="0" smtClean="0"/>
              <a:t>5</a:t>
            </a:r>
            <a:r>
              <a:rPr lang="en-US" dirty="0" smtClean="0"/>
              <a:t>/6/201</a:t>
            </a:r>
            <a:r>
              <a:rPr lang="el-GR" dirty="0" smtClean="0"/>
              <a:t>2 δηλ. 13 εργάσιμες μέρες</a:t>
            </a:r>
            <a:r>
              <a:rPr lang="en-US" dirty="0" smtClean="0"/>
              <a:t>.</a:t>
            </a:r>
            <a:r>
              <a:rPr lang="el-GR" dirty="0" smtClean="0"/>
              <a:t>(3 εργάσιμες για το μήνα Μάιο και 10 για το μήνα Ιούνιο)</a:t>
            </a:r>
            <a:endParaRPr lang="en-US" dirty="0" smtClean="0"/>
          </a:p>
          <a:p>
            <a:pPr marL="552450" indent="-552450">
              <a:lnSpc>
                <a:spcPct val="90000"/>
              </a:lnSpc>
              <a:buFont typeface="Wingdings" pitchFamily="2" charset="2"/>
              <a:buNone/>
            </a:pPr>
            <a:r>
              <a:rPr lang="el-GR" dirty="0" smtClean="0"/>
              <a:t>      </a:t>
            </a:r>
          </a:p>
          <a:p>
            <a:pPr marL="552450" indent="-552450">
              <a:lnSpc>
                <a:spcPct val="90000"/>
              </a:lnSpc>
              <a:buFont typeface="Wingdings" pitchFamily="2" charset="2"/>
              <a:buNone/>
            </a:pPr>
            <a:r>
              <a:rPr lang="el-GR" b="1" u="sng" dirty="0" smtClean="0"/>
              <a:t>Μάιος</a:t>
            </a:r>
            <a:r>
              <a:rPr lang="en-US" b="1" u="sng" dirty="0" smtClean="0"/>
              <a:t>:</a:t>
            </a:r>
          </a:p>
          <a:p>
            <a:pPr marL="552450" indent="-552450">
              <a:lnSpc>
                <a:spcPct val="90000"/>
              </a:lnSpc>
              <a:buFont typeface="Wingdings" pitchFamily="2" charset="2"/>
              <a:buNone/>
            </a:pPr>
            <a:r>
              <a:rPr lang="el-GR" dirty="0" smtClean="0"/>
              <a:t>Ώρες μέρας που θα αποκοπούν</a:t>
            </a:r>
            <a:r>
              <a:rPr lang="en-US" dirty="0" smtClean="0"/>
              <a:t>:</a:t>
            </a:r>
            <a:r>
              <a:rPr lang="el-GR" dirty="0" smtClean="0"/>
              <a:t>                  7,60</a:t>
            </a:r>
          </a:p>
          <a:p>
            <a:pPr marL="552450" indent="-552450">
              <a:lnSpc>
                <a:spcPct val="90000"/>
              </a:lnSpc>
              <a:buFont typeface="Wingdings" pitchFamily="2" charset="2"/>
              <a:buNone/>
            </a:pPr>
            <a:r>
              <a:rPr lang="el-GR" dirty="0" smtClean="0"/>
              <a:t>Ώρες άδειας ασθενείας</a:t>
            </a:r>
            <a:r>
              <a:rPr lang="en-US" dirty="0" smtClean="0"/>
              <a:t>:</a:t>
            </a:r>
            <a:r>
              <a:rPr lang="el-GR" dirty="0" smtClean="0"/>
              <a:t>(2*7,60)                15,20</a:t>
            </a:r>
          </a:p>
          <a:p>
            <a:pPr marL="552450" indent="-552450">
              <a:lnSpc>
                <a:spcPct val="90000"/>
              </a:lnSpc>
              <a:buFont typeface="Wingdings" pitchFamily="2" charset="2"/>
              <a:buNone/>
            </a:pPr>
            <a:r>
              <a:rPr lang="el-GR" dirty="0" smtClean="0"/>
              <a:t>Ώρες κανονικές: (165,12-7,6-15,20)        142,32</a:t>
            </a:r>
          </a:p>
          <a:p>
            <a:pPr marL="552450" indent="-552450">
              <a:lnSpc>
                <a:spcPct val="90000"/>
              </a:lnSpc>
              <a:buFont typeface="Wingdings" pitchFamily="2" charset="2"/>
              <a:buNone/>
            </a:pPr>
            <a:endParaRPr lang="el-GR" sz="900" dirty="0" smtClean="0"/>
          </a:p>
          <a:p>
            <a:pPr marL="552450" indent="-552450">
              <a:lnSpc>
                <a:spcPct val="90000"/>
              </a:lnSpc>
              <a:buFont typeface="Wingdings" pitchFamily="2" charset="2"/>
              <a:buNone/>
            </a:pPr>
            <a:r>
              <a:rPr lang="el-GR" dirty="0" smtClean="0"/>
              <a:t>Σύνολο ωρών                                            165,12</a:t>
            </a:r>
          </a:p>
          <a:p>
            <a:pPr marL="552450" indent="-552450">
              <a:lnSpc>
                <a:spcPct val="90000"/>
              </a:lnSpc>
              <a:buFont typeface="Wingdings" pitchFamily="2" charset="2"/>
              <a:buNone/>
            </a:pPr>
            <a:endParaRPr lang="el-GR" dirty="0" smtClean="0"/>
          </a:p>
          <a:p>
            <a:pPr marL="552450" indent="-552450">
              <a:lnSpc>
                <a:spcPct val="90000"/>
              </a:lnSpc>
              <a:buFont typeface="Wingdings" pitchFamily="2" charset="2"/>
              <a:buNone/>
            </a:pPr>
            <a:r>
              <a:rPr lang="el-GR" b="1" dirty="0" smtClean="0"/>
              <a:t>Ώρες ταμείου Προνοίας</a:t>
            </a:r>
            <a:r>
              <a:rPr lang="en-US" b="1" dirty="0" smtClean="0"/>
              <a:t>: 165,12</a:t>
            </a:r>
            <a:endParaRPr lang="el-GR" b="1"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467600" cy="1143000"/>
          </a:xfrm>
        </p:spPr>
        <p:txBody>
          <a:bodyPr>
            <a:normAutofit fontScale="90000"/>
          </a:bodyPr>
          <a:lstStyle/>
          <a:p>
            <a:r>
              <a:rPr lang="el-GR" sz="3200" b="1" dirty="0" smtClean="0"/>
              <a:t>ΕΝΤΥΠΟ Γ.Λ.43 – </a:t>
            </a:r>
            <a:r>
              <a:rPr lang="el-GR" sz="2700" b="1" dirty="0" smtClean="0"/>
              <a:t>ΑΤΟΜΙΚΑ ΣΤΟΙΧΕΙΑ</a:t>
            </a:r>
            <a:br>
              <a:rPr lang="el-GR" sz="2700" b="1" dirty="0" smtClean="0"/>
            </a:br>
            <a:endParaRPr lang="en-US" dirty="0"/>
          </a:p>
        </p:txBody>
      </p:sp>
      <p:sp>
        <p:nvSpPr>
          <p:cNvPr id="3" name="Content Placeholder 2"/>
          <p:cNvSpPr>
            <a:spLocks noGrp="1"/>
          </p:cNvSpPr>
          <p:nvPr>
            <p:ph sz="quarter" idx="1"/>
          </p:nvPr>
        </p:nvSpPr>
        <p:spPr/>
        <p:txBody>
          <a:bodyPr/>
          <a:lstStyle/>
          <a:p>
            <a:r>
              <a:rPr lang="el-GR" sz="3000" dirty="0" smtClean="0"/>
              <a:t>20</a:t>
            </a:r>
            <a:r>
              <a:rPr lang="el-GR" sz="3000" baseline="30000" dirty="0" smtClean="0"/>
              <a:t>η</a:t>
            </a:r>
            <a:r>
              <a:rPr lang="el-GR" sz="3000" dirty="0" smtClean="0"/>
              <a:t> ημέρα του μήνα</a:t>
            </a:r>
          </a:p>
          <a:p>
            <a:pPr>
              <a:buFont typeface="Wingdings" pitchFamily="2" charset="2"/>
              <a:buNone/>
            </a:pPr>
            <a:endParaRPr lang="el-GR" sz="3000" dirty="0" smtClean="0"/>
          </a:p>
          <a:p>
            <a:r>
              <a:rPr lang="el-GR" sz="3200" dirty="0" smtClean="0"/>
              <a:t>Συμπληρώνεται</a:t>
            </a:r>
            <a:r>
              <a:rPr lang="en-US" sz="3200" dirty="0" smtClean="0"/>
              <a:t>:</a:t>
            </a:r>
            <a:r>
              <a:rPr lang="el-GR" sz="3200" dirty="0" smtClean="0"/>
              <a:t> </a:t>
            </a:r>
          </a:p>
          <a:p>
            <a:pPr lvl="2">
              <a:buFont typeface="Wingdings" pitchFamily="2" charset="2"/>
              <a:buChar char="Ø"/>
            </a:pPr>
            <a:r>
              <a:rPr lang="el-GR" sz="2600" dirty="0" smtClean="0"/>
              <a:t>πρόσληψη =&gt; έγκριση Τ.Δ.Δ.Π. </a:t>
            </a:r>
          </a:p>
          <a:p>
            <a:pPr lvl="2">
              <a:buFont typeface="Wingdings" pitchFamily="2" charset="2"/>
              <a:buChar char="Ø"/>
            </a:pPr>
            <a:r>
              <a:rPr lang="el-GR" sz="2600" dirty="0" smtClean="0"/>
              <a:t>Ένα έντυπο =&gt; περισσότερες ώρες</a:t>
            </a:r>
          </a:p>
          <a:p>
            <a:pPr lvl="2">
              <a:buFont typeface="Wingdings" pitchFamily="2" charset="2"/>
              <a:buChar char="Ø"/>
            </a:pPr>
            <a:r>
              <a:rPr lang="el-GR" sz="2600" dirty="0" smtClean="0"/>
              <a:t>Ανανέωση εποχικής απασχόλησης</a:t>
            </a:r>
            <a:endParaRPr lang="el-GR" sz="23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normAutofit fontScale="92500" lnSpcReduction="20000"/>
          </a:bodyPr>
          <a:lstStyle/>
          <a:p>
            <a:pPr>
              <a:lnSpc>
                <a:spcPct val="80000"/>
              </a:lnSpc>
              <a:buFont typeface="Wingdings" pitchFamily="2" charset="2"/>
              <a:buNone/>
            </a:pPr>
            <a:r>
              <a:rPr lang="el-GR" b="1" u="sng" dirty="0" smtClean="0"/>
              <a:t>Ιούνιος</a:t>
            </a:r>
          </a:p>
          <a:p>
            <a:pPr>
              <a:lnSpc>
                <a:spcPct val="80000"/>
              </a:lnSpc>
              <a:buFont typeface="Wingdings" pitchFamily="2" charset="2"/>
              <a:buNone/>
            </a:pPr>
            <a:r>
              <a:rPr lang="el-GR" dirty="0" smtClean="0"/>
              <a:t>Ώρες μέρας που θα αποκοπούν</a:t>
            </a:r>
            <a:r>
              <a:rPr lang="en-US" dirty="0" smtClean="0"/>
              <a:t>:</a:t>
            </a:r>
            <a:r>
              <a:rPr lang="el-GR" dirty="0" smtClean="0"/>
              <a:t>                       -*</a:t>
            </a:r>
          </a:p>
          <a:p>
            <a:pPr>
              <a:lnSpc>
                <a:spcPct val="80000"/>
              </a:lnSpc>
              <a:buFont typeface="Wingdings" pitchFamily="2" charset="2"/>
              <a:buNone/>
            </a:pPr>
            <a:r>
              <a:rPr lang="el-GR" dirty="0" smtClean="0"/>
              <a:t>Ώρες άδειας ασθενείας: (10*7,6)                    76,00</a:t>
            </a:r>
          </a:p>
          <a:p>
            <a:pPr>
              <a:lnSpc>
                <a:spcPct val="80000"/>
              </a:lnSpc>
              <a:buFont typeface="Wingdings" pitchFamily="2" charset="2"/>
              <a:buNone/>
            </a:pPr>
            <a:r>
              <a:rPr lang="el-GR" dirty="0" smtClean="0"/>
              <a:t>Ώρες κανονικές</a:t>
            </a:r>
            <a:r>
              <a:rPr lang="en-US" dirty="0" smtClean="0"/>
              <a:t>:</a:t>
            </a:r>
            <a:r>
              <a:rPr lang="el-GR" dirty="0" smtClean="0"/>
              <a:t> (165,12-76,00)                    89,12</a:t>
            </a:r>
          </a:p>
          <a:p>
            <a:pPr>
              <a:lnSpc>
                <a:spcPct val="80000"/>
              </a:lnSpc>
              <a:buFont typeface="Wingdings" pitchFamily="2" charset="2"/>
              <a:buNone/>
            </a:pPr>
            <a:endParaRPr lang="el-GR" sz="1000" dirty="0" smtClean="0"/>
          </a:p>
          <a:p>
            <a:pPr>
              <a:lnSpc>
                <a:spcPct val="80000"/>
              </a:lnSpc>
              <a:buFont typeface="Wingdings" pitchFamily="2" charset="2"/>
              <a:buNone/>
            </a:pPr>
            <a:r>
              <a:rPr lang="el-GR" dirty="0" smtClean="0"/>
              <a:t>Σύνολο ωρών                                                 165,12</a:t>
            </a:r>
          </a:p>
          <a:p>
            <a:pPr>
              <a:lnSpc>
                <a:spcPct val="80000"/>
              </a:lnSpc>
              <a:buFont typeface="Wingdings" pitchFamily="2" charset="2"/>
              <a:buNone/>
            </a:pPr>
            <a:endParaRPr lang="el-GR" dirty="0" smtClean="0"/>
          </a:p>
          <a:p>
            <a:pPr>
              <a:lnSpc>
                <a:spcPct val="80000"/>
              </a:lnSpc>
              <a:buFont typeface="Wingdings" pitchFamily="2" charset="2"/>
              <a:buNone/>
            </a:pPr>
            <a:r>
              <a:rPr lang="el-GR" dirty="0" smtClean="0"/>
              <a:t>Ώρες ταμείου Προνοίας</a:t>
            </a:r>
            <a:r>
              <a:rPr lang="en-US" dirty="0" smtClean="0"/>
              <a:t>:</a:t>
            </a:r>
            <a:r>
              <a:rPr lang="el-GR" dirty="0" smtClean="0"/>
              <a:t> (165,12 – 5*7,6)    127,12</a:t>
            </a:r>
          </a:p>
          <a:p>
            <a:pPr>
              <a:lnSpc>
                <a:spcPct val="80000"/>
              </a:lnSpc>
              <a:buFont typeface="Wingdings" pitchFamily="2" charset="2"/>
              <a:buNone/>
            </a:pPr>
            <a:endParaRPr lang="el-GR" dirty="0" smtClean="0"/>
          </a:p>
          <a:p>
            <a:pPr>
              <a:lnSpc>
                <a:spcPct val="80000"/>
              </a:lnSpc>
              <a:buFont typeface="Wingdings" pitchFamily="2" charset="2"/>
              <a:buNone/>
            </a:pPr>
            <a:r>
              <a:rPr lang="el-GR" b="1" dirty="0" smtClean="0"/>
              <a:t>Συνολικά</a:t>
            </a:r>
            <a:r>
              <a:rPr lang="en-US" dirty="0" smtClean="0"/>
              <a:t>:</a:t>
            </a:r>
            <a:endParaRPr lang="el-GR" dirty="0" smtClean="0"/>
          </a:p>
          <a:p>
            <a:pPr>
              <a:lnSpc>
                <a:spcPct val="80000"/>
              </a:lnSpc>
              <a:buFont typeface="Wingdings" pitchFamily="2" charset="2"/>
              <a:buNone/>
            </a:pPr>
            <a:r>
              <a:rPr lang="el-GR" dirty="0" smtClean="0"/>
              <a:t>Ώρες μέρας που θα αποκοπούν</a:t>
            </a:r>
            <a:r>
              <a:rPr lang="en-US" dirty="0" smtClean="0"/>
              <a:t>:</a:t>
            </a:r>
            <a:r>
              <a:rPr lang="el-GR" dirty="0" smtClean="0"/>
              <a:t> </a:t>
            </a:r>
            <a:r>
              <a:rPr lang="el-GR" b="1" dirty="0" smtClean="0"/>
              <a:t>7,60</a:t>
            </a:r>
          </a:p>
          <a:p>
            <a:pPr>
              <a:lnSpc>
                <a:spcPct val="80000"/>
              </a:lnSpc>
              <a:buFont typeface="Wingdings" pitchFamily="2" charset="2"/>
              <a:buNone/>
            </a:pPr>
            <a:r>
              <a:rPr lang="el-GR" dirty="0" smtClean="0"/>
              <a:t>Ώρες άδειας ασθενείας</a:t>
            </a:r>
            <a:r>
              <a:rPr lang="en-US" dirty="0" smtClean="0"/>
              <a:t>:</a:t>
            </a:r>
            <a:r>
              <a:rPr lang="el-GR" dirty="0" smtClean="0"/>
              <a:t> (76,00+15,20)=</a:t>
            </a:r>
            <a:r>
              <a:rPr lang="el-GR" b="1" dirty="0" smtClean="0"/>
              <a:t>91,20</a:t>
            </a:r>
          </a:p>
          <a:p>
            <a:pPr>
              <a:lnSpc>
                <a:spcPct val="80000"/>
              </a:lnSpc>
              <a:buFont typeface="Wingdings" pitchFamily="2" charset="2"/>
              <a:buNone/>
            </a:pPr>
            <a:r>
              <a:rPr lang="el-GR" dirty="0" smtClean="0"/>
              <a:t>Ώρες κανονικές</a:t>
            </a:r>
            <a:r>
              <a:rPr lang="en-US" dirty="0" smtClean="0"/>
              <a:t>:</a:t>
            </a:r>
            <a:r>
              <a:rPr lang="el-GR" dirty="0" smtClean="0"/>
              <a:t> (89,12 + 142,32) = </a:t>
            </a:r>
            <a:r>
              <a:rPr lang="el-GR" b="1" dirty="0" smtClean="0"/>
              <a:t>231,44</a:t>
            </a:r>
          </a:p>
          <a:p>
            <a:pPr>
              <a:lnSpc>
                <a:spcPct val="80000"/>
              </a:lnSpc>
              <a:buNone/>
            </a:pPr>
            <a:r>
              <a:rPr lang="el-GR" dirty="0" smtClean="0"/>
              <a:t>Ώρες </a:t>
            </a:r>
            <a:r>
              <a:rPr lang="el-GR" dirty="0" err="1" smtClean="0"/>
              <a:t>Ταμ.Προνοίας</a:t>
            </a:r>
            <a:r>
              <a:rPr lang="en-US" dirty="0" smtClean="0"/>
              <a:t>:</a:t>
            </a:r>
            <a:r>
              <a:rPr lang="el-GR" dirty="0" smtClean="0"/>
              <a:t> (165,12 + 127,12) = </a:t>
            </a:r>
            <a:r>
              <a:rPr lang="el-GR" b="1" dirty="0" smtClean="0"/>
              <a:t>292,24</a:t>
            </a:r>
          </a:p>
          <a:p>
            <a:pPr>
              <a:lnSpc>
                <a:spcPct val="80000"/>
              </a:lnSpc>
              <a:buFont typeface="Wingdings" pitchFamily="2" charset="2"/>
              <a:buNone/>
            </a:pPr>
            <a:endParaRPr lang="el-GR" b="1" dirty="0" smtClean="0"/>
          </a:p>
          <a:p>
            <a:pPr>
              <a:lnSpc>
                <a:spcPct val="80000"/>
              </a:lnSpc>
              <a:buFont typeface="Wingdings" pitchFamily="2" charset="2"/>
              <a:buNone/>
            </a:pPr>
            <a:r>
              <a:rPr lang="el-GR" sz="1600" b="1" dirty="0" smtClean="0"/>
              <a:t>  *Από τον Ιούνιο δεν θα γίνει αποκοπή της πρώτης μέρας της άδειας ασθενείας γιατί είναι συνεχόμενη.</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lstStyle/>
          <a:p>
            <a:pPr>
              <a:lnSpc>
                <a:spcPct val="80000"/>
              </a:lnSpc>
              <a:buFont typeface="Wingdings" pitchFamily="2" charset="2"/>
              <a:buNone/>
            </a:pPr>
            <a:r>
              <a:rPr lang="el-GR" b="1" dirty="0" smtClean="0"/>
              <a:t>Συμψηφισμός και έντυπα που θα σταλούν</a:t>
            </a:r>
            <a:r>
              <a:rPr lang="en-US" dirty="0" smtClean="0"/>
              <a:t>:</a:t>
            </a:r>
            <a:endParaRPr lang="el-GR" dirty="0" smtClean="0"/>
          </a:p>
          <a:p>
            <a:pPr>
              <a:lnSpc>
                <a:spcPct val="80000"/>
              </a:lnSpc>
            </a:pPr>
            <a:r>
              <a:rPr lang="el-GR" dirty="0" smtClean="0"/>
              <a:t>Γ.Λ.43Γ</a:t>
            </a:r>
            <a:r>
              <a:rPr lang="en-US" dirty="0" smtClean="0"/>
              <a:t>:</a:t>
            </a:r>
            <a:r>
              <a:rPr lang="el-GR" dirty="0" smtClean="0"/>
              <a:t> θα σταλούν οι ώρες της περιόδου άδειας ασθενείας ανά μήνα δηλ. 91,20 (15,20 για 5/2012 και 76,00 για 6/2012)</a:t>
            </a:r>
          </a:p>
          <a:p>
            <a:pPr>
              <a:lnSpc>
                <a:spcPct val="80000"/>
              </a:lnSpc>
              <a:buFont typeface="Wingdings" pitchFamily="2" charset="2"/>
              <a:buNone/>
            </a:pPr>
            <a:r>
              <a:rPr lang="el-GR" dirty="0" smtClean="0"/>
              <a:t>   </a:t>
            </a:r>
          </a:p>
          <a:p>
            <a:pPr>
              <a:lnSpc>
                <a:spcPct val="80000"/>
              </a:lnSpc>
            </a:pPr>
            <a:r>
              <a:rPr lang="el-GR" dirty="0" smtClean="0"/>
              <a:t>Γ.Λ.43ΒΤ ή Γ.Λ.43ΒΕ </a:t>
            </a:r>
            <a:r>
              <a:rPr lang="en-US" dirty="0" smtClean="0"/>
              <a:t>:</a:t>
            </a:r>
            <a:r>
              <a:rPr lang="el-GR" dirty="0" smtClean="0"/>
              <a:t> θα σταλούν οι ώρες </a:t>
            </a:r>
          </a:p>
          <a:p>
            <a:pPr>
              <a:lnSpc>
                <a:spcPct val="80000"/>
              </a:lnSpc>
              <a:buNone/>
            </a:pPr>
            <a:r>
              <a:rPr lang="el-GR" dirty="0" smtClean="0"/>
              <a:t>              231,44-165,12=66,32 (</a:t>
            </a:r>
            <a:r>
              <a:rPr lang="el-GR" dirty="0" err="1" smtClean="0"/>
              <a:t>καν.ώρες</a:t>
            </a:r>
            <a:r>
              <a:rPr lang="el-GR" dirty="0" smtClean="0"/>
              <a:t>)</a:t>
            </a:r>
          </a:p>
          <a:p>
            <a:pPr>
              <a:lnSpc>
                <a:spcPct val="80000"/>
              </a:lnSpc>
              <a:buNone/>
            </a:pPr>
            <a:r>
              <a:rPr lang="el-GR" dirty="0" smtClean="0"/>
              <a:t>              292,24-165,12=127,12(</a:t>
            </a:r>
            <a:r>
              <a:rPr lang="el-GR" dirty="0" err="1" smtClean="0"/>
              <a:t>ταμ.προνοίας</a:t>
            </a:r>
            <a:r>
              <a:rPr lang="el-GR" dirty="0" smtClean="0"/>
              <a:t>)</a:t>
            </a:r>
            <a:endParaRPr lang="en-US" dirty="0" smtClean="0"/>
          </a:p>
          <a:p>
            <a:pPr>
              <a:lnSpc>
                <a:spcPct val="80000"/>
              </a:lnSpc>
              <a:buFont typeface="Wingdings" pitchFamily="2" charset="2"/>
              <a:buNone/>
            </a:pPr>
            <a:endParaRPr lang="el-GR" dirty="0" smtClean="0"/>
          </a:p>
          <a:p>
            <a:pPr>
              <a:lnSpc>
                <a:spcPct val="80000"/>
              </a:lnSpc>
            </a:pPr>
            <a:r>
              <a:rPr lang="el-GR" b="1" u="sng" dirty="0" smtClean="0">
                <a:solidFill>
                  <a:srgbClr val="FF0066"/>
                </a:solidFill>
              </a:rPr>
              <a:t>ΠΡΟΣΟΧΗ </a:t>
            </a:r>
            <a:r>
              <a:rPr lang="en-US" dirty="0" smtClean="0"/>
              <a:t>:</a:t>
            </a:r>
          </a:p>
          <a:p>
            <a:pPr>
              <a:lnSpc>
                <a:spcPct val="80000"/>
              </a:lnSpc>
              <a:buFont typeface="Wingdings" pitchFamily="2" charset="2"/>
              <a:buNone/>
            </a:pPr>
            <a:r>
              <a:rPr lang="en-US" dirty="0" smtClean="0"/>
              <a:t>      </a:t>
            </a:r>
            <a:r>
              <a:rPr lang="el-GR" dirty="0" smtClean="0"/>
              <a:t> συνολικές ώρες πληρωμής</a:t>
            </a:r>
            <a:r>
              <a:rPr lang="en-US" dirty="0" smtClean="0"/>
              <a:t>:</a:t>
            </a:r>
            <a:r>
              <a:rPr lang="el-GR" dirty="0" smtClean="0"/>
              <a:t> 330,24</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5" name="Content Placeholder 4"/>
          <p:cNvSpPr>
            <a:spLocks noGrp="1"/>
          </p:cNvSpPr>
          <p:nvPr>
            <p:ph sz="quarter" idx="1"/>
          </p:nvPr>
        </p:nvSpPr>
        <p:spPr/>
        <p:txBody>
          <a:bodyPr/>
          <a:lstStyle/>
          <a:p>
            <a:r>
              <a:rPr lang="el-GR" b="1" u="sng" dirty="0" smtClean="0"/>
              <a:t>Παράδειγμα 5- Δεδομένα</a:t>
            </a:r>
          </a:p>
          <a:p>
            <a:pPr defTabSz="684000">
              <a:buNone/>
            </a:pPr>
            <a:r>
              <a:rPr lang="el-GR" dirty="0" smtClean="0"/>
              <a:t>    Ένας τακτικός ωρομίσθιος με έγκριση του Τ.Δ.Δ.Π. μετακινείται από το Τμήμα Αρχαιοτήτων στο Τμήμα Εργασίας.</a:t>
            </a:r>
          </a:p>
          <a:p>
            <a:pPr defTabSz="684000">
              <a:buNone/>
            </a:pPr>
            <a:endParaRPr lang="el-GR" dirty="0" smtClean="0"/>
          </a:p>
          <a:p>
            <a:pPr defTabSz="684000"/>
            <a:r>
              <a:rPr lang="el-GR" b="1" u="sng" dirty="0" smtClean="0"/>
              <a:t>Έντυπο που πρέπει να συμπληρωθεί</a:t>
            </a:r>
            <a:r>
              <a:rPr lang="en-US" b="1" u="sng" dirty="0" smtClean="0"/>
              <a:t>:</a:t>
            </a:r>
            <a:endParaRPr lang="el-GR" b="1" u="sng" dirty="0" smtClean="0"/>
          </a:p>
          <a:p>
            <a:pPr defTabSz="684000">
              <a:buNone/>
            </a:pPr>
            <a:r>
              <a:rPr lang="el-GR" dirty="0" smtClean="0"/>
              <a:t>    Γ.Λ.43</a:t>
            </a:r>
            <a:r>
              <a:rPr lang="el-GR" baseline="30000" dirty="0" smtClean="0"/>
              <a:t>Α</a:t>
            </a:r>
            <a:r>
              <a:rPr lang="el-GR" dirty="0" smtClean="0"/>
              <a:t> – Κώδικας Αλλαγής 2</a:t>
            </a:r>
            <a:r>
              <a:rPr lang="en-US" dirty="0" smtClean="0"/>
              <a:t>:</a:t>
            </a:r>
            <a:r>
              <a:rPr lang="el-GR" dirty="0" smtClean="0"/>
              <a:t> Αρ. Μητρώου Εργοδότη</a:t>
            </a:r>
          </a:p>
          <a:p>
            <a:pPr defTabSz="684000">
              <a:buNone/>
            </a:pPr>
            <a:endParaRPr lang="el-GR" dirty="0" smtClean="0"/>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5" name="Content Placeholder 4"/>
          <p:cNvSpPr>
            <a:spLocks noGrp="1"/>
          </p:cNvSpPr>
          <p:nvPr>
            <p:ph sz="quarter" idx="1"/>
          </p:nvPr>
        </p:nvSpPr>
        <p:spPr/>
        <p:txBody>
          <a:bodyPr/>
          <a:lstStyle/>
          <a:p>
            <a:r>
              <a:rPr lang="el-GR" b="1" u="sng" dirty="0" smtClean="0"/>
              <a:t>Παράδειγμα 6- Δεδομένα</a:t>
            </a:r>
          </a:p>
          <a:p>
            <a:pPr defTabSz="684000">
              <a:buNone/>
            </a:pPr>
            <a:r>
              <a:rPr lang="el-GR" dirty="0" smtClean="0"/>
              <a:t>    Ένας έκτακτος ωρομίσθιος συμπλήρωσε τις 52 εβδομάδες την 1/6/2012 και πρέπει να γίνει τακτικός ωρομίσθιος.</a:t>
            </a:r>
          </a:p>
          <a:p>
            <a:pPr defTabSz="684000">
              <a:buNone/>
            </a:pPr>
            <a:endParaRPr lang="el-GR" dirty="0" smtClean="0"/>
          </a:p>
          <a:p>
            <a:pPr defTabSz="684000"/>
            <a:r>
              <a:rPr lang="el-GR" b="1" u="sng" dirty="0" smtClean="0"/>
              <a:t>Έντυπο που πρέπει να συμπληρωθεί</a:t>
            </a:r>
            <a:r>
              <a:rPr lang="en-US" b="1" u="sng" dirty="0" smtClean="0"/>
              <a:t>:</a:t>
            </a:r>
            <a:endParaRPr lang="el-GR" b="1" u="sng" dirty="0" smtClean="0"/>
          </a:p>
          <a:p>
            <a:pPr defTabSz="684000">
              <a:buNone/>
            </a:pPr>
            <a:r>
              <a:rPr lang="el-GR" dirty="0" smtClean="0"/>
              <a:t>    Γ.Λ.43</a:t>
            </a:r>
            <a:r>
              <a:rPr lang="el-GR" baseline="30000" dirty="0" smtClean="0"/>
              <a:t>Α</a:t>
            </a:r>
            <a:r>
              <a:rPr lang="el-GR" dirty="0" smtClean="0"/>
              <a:t> – </a:t>
            </a:r>
          </a:p>
          <a:p>
            <a:pPr lvl="1" defTabSz="684000">
              <a:buFont typeface="Wingdings" pitchFamily="2" charset="2"/>
              <a:buChar char="Ø"/>
            </a:pPr>
            <a:r>
              <a:rPr lang="el-GR" dirty="0" smtClean="0"/>
              <a:t>Κώδικας Αλλαγής 12</a:t>
            </a:r>
            <a:r>
              <a:rPr lang="en-US" dirty="0" smtClean="0"/>
              <a:t>:</a:t>
            </a:r>
            <a:r>
              <a:rPr lang="el-GR" dirty="0" smtClean="0"/>
              <a:t> Αρ. Ταμ. Προνοίας</a:t>
            </a:r>
          </a:p>
          <a:p>
            <a:pPr lvl="1" defTabSz="684000">
              <a:buFont typeface="Wingdings" pitchFamily="2" charset="2"/>
              <a:buChar char="Ø"/>
            </a:pPr>
            <a:r>
              <a:rPr lang="el-GR" dirty="0" smtClean="0"/>
              <a:t>Κώδικας Αλλαγής 13</a:t>
            </a:r>
            <a:r>
              <a:rPr lang="en-US" dirty="0" smtClean="0"/>
              <a:t>:</a:t>
            </a:r>
            <a:r>
              <a:rPr lang="el-GR" dirty="0" smtClean="0"/>
              <a:t> Αρ. Τακτικού</a:t>
            </a:r>
          </a:p>
          <a:p>
            <a:pPr lvl="1" defTabSz="684000">
              <a:buFont typeface="Wingdings" pitchFamily="2" charset="2"/>
              <a:buChar char="Ø"/>
            </a:pPr>
            <a:r>
              <a:rPr lang="el-GR" dirty="0" smtClean="0"/>
              <a:t>Κώδικας Αλλαγής 14</a:t>
            </a:r>
            <a:r>
              <a:rPr lang="en-US" dirty="0" smtClean="0"/>
              <a:t>:</a:t>
            </a:r>
            <a:r>
              <a:rPr lang="el-GR" dirty="0" smtClean="0"/>
              <a:t> </a:t>
            </a:r>
            <a:r>
              <a:rPr lang="el-GR" dirty="0" err="1" smtClean="0"/>
              <a:t>Ημερ</a:t>
            </a:r>
            <a:r>
              <a:rPr lang="el-GR" dirty="0" smtClean="0"/>
              <a:t>. Διορισμού σε Τακτικό</a:t>
            </a:r>
          </a:p>
          <a:p>
            <a:pPr lvl="1" defTabSz="684000">
              <a:buFont typeface="Wingdings" pitchFamily="2" charset="2"/>
              <a:buChar char="Ø"/>
            </a:pPr>
            <a:r>
              <a:rPr lang="el-GR" dirty="0" smtClean="0"/>
              <a:t>Κώδικας Αλλαγής 19</a:t>
            </a:r>
            <a:r>
              <a:rPr lang="en-US" dirty="0" smtClean="0"/>
              <a:t>:</a:t>
            </a:r>
            <a:r>
              <a:rPr lang="el-GR" dirty="0" smtClean="0"/>
              <a:t> Τακτικός/Έκτακτος 1=Τ.  2=Εκ.</a:t>
            </a:r>
          </a:p>
          <a:p>
            <a:pPr lvl="1" defTabSz="684000">
              <a:buFont typeface="Wingdings" pitchFamily="2" charset="2"/>
              <a:buChar char="Ø"/>
            </a:pPr>
            <a:endParaRPr lang="el-GR" dirty="0" smtClean="0"/>
          </a:p>
          <a:p>
            <a:pPr lvl="1" defTabSz="684000">
              <a:buFont typeface="Wingdings" pitchFamily="2" charset="2"/>
              <a:buChar char="Ø"/>
            </a:pPr>
            <a:endParaRPr lang="el-GR" dirty="0" smtClean="0"/>
          </a:p>
          <a:p>
            <a:pPr lvl="1" defTabSz="684000">
              <a:buFont typeface="Wingdings" pitchFamily="2" charset="2"/>
              <a:buChar char="Ø"/>
            </a:pPr>
            <a:endParaRPr lang="el-GR"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normAutofit fontScale="92500" lnSpcReduction="10000"/>
          </a:bodyPr>
          <a:lstStyle/>
          <a:p>
            <a:r>
              <a:rPr lang="el-GR" b="1" u="sng" dirty="0" smtClean="0"/>
              <a:t>Παράδειγμα 7- Δεδομένα</a:t>
            </a:r>
          </a:p>
          <a:p>
            <a:pPr defTabSz="684000">
              <a:buNone/>
            </a:pPr>
            <a:r>
              <a:rPr lang="el-GR" dirty="0" smtClean="0"/>
              <a:t>    Ένας ωρομίσθιος θέλει να αλλάξει διεύθυνση διαμονής. Επίσης θέλει να αλλάξει το λογαριασμό στον οποίο </a:t>
            </a:r>
            <a:r>
              <a:rPr lang="el-GR" dirty="0" err="1" smtClean="0"/>
              <a:t>εμβάζεται</a:t>
            </a:r>
            <a:r>
              <a:rPr lang="el-GR" dirty="0" smtClean="0"/>
              <a:t> ο μισθός του</a:t>
            </a:r>
          </a:p>
          <a:p>
            <a:pPr defTabSz="684000">
              <a:buNone/>
            </a:pPr>
            <a:endParaRPr lang="el-GR" dirty="0" smtClean="0"/>
          </a:p>
          <a:p>
            <a:pPr defTabSz="684000"/>
            <a:r>
              <a:rPr lang="el-GR" b="1" u="sng" dirty="0" smtClean="0"/>
              <a:t>Έντυπα που πρέπει να συμπληρωθούν</a:t>
            </a:r>
            <a:r>
              <a:rPr lang="en-US" b="1" u="sng" dirty="0" smtClean="0"/>
              <a:t>:</a:t>
            </a:r>
            <a:endParaRPr lang="el-GR" b="1" u="sng" dirty="0" smtClean="0"/>
          </a:p>
          <a:p>
            <a:pPr marL="457200" indent="-457200" defTabSz="684000">
              <a:buFont typeface="+mj-lt"/>
              <a:buAutoNum type="arabicPeriod"/>
            </a:pPr>
            <a:r>
              <a:rPr lang="el-GR" dirty="0" smtClean="0"/>
              <a:t> Γ.Λ.43</a:t>
            </a:r>
            <a:r>
              <a:rPr lang="el-GR" baseline="30000" dirty="0" smtClean="0"/>
              <a:t>Α</a:t>
            </a:r>
            <a:r>
              <a:rPr lang="el-GR" dirty="0" smtClean="0"/>
              <a:t> </a:t>
            </a:r>
          </a:p>
          <a:p>
            <a:pPr lvl="1" defTabSz="684000">
              <a:buFont typeface="Wingdings" pitchFamily="2" charset="2"/>
              <a:buChar char="Ø"/>
            </a:pPr>
            <a:r>
              <a:rPr lang="el-GR" dirty="0" smtClean="0"/>
              <a:t>Κώδικας Αλλαγής 6</a:t>
            </a:r>
            <a:r>
              <a:rPr lang="en-US" dirty="0" smtClean="0"/>
              <a:t>:</a:t>
            </a:r>
            <a:r>
              <a:rPr lang="el-GR" dirty="0" smtClean="0"/>
              <a:t> Διεύθυνση</a:t>
            </a:r>
          </a:p>
          <a:p>
            <a:pPr lvl="1" defTabSz="684000">
              <a:buFont typeface="Wingdings" pitchFamily="2" charset="2"/>
              <a:buChar char="Ø"/>
            </a:pPr>
            <a:r>
              <a:rPr lang="el-GR" dirty="0" smtClean="0"/>
              <a:t>Κώδικας Αλλαγής 201</a:t>
            </a:r>
            <a:r>
              <a:rPr lang="en-US" dirty="0" smtClean="0"/>
              <a:t>:</a:t>
            </a:r>
            <a:r>
              <a:rPr lang="el-GR" dirty="0" smtClean="0"/>
              <a:t> Τρόπος Πληρωμής </a:t>
            </a:r>
          </a:p>
          <a:p>
            <a:pPr lvl="1" defTabSz="684000">
              <a:buFont typeface="Wingdings" pitchFamily="2" charset="2"/>
              <a:buChar char="Ø"/>
            </a:pPr>
            <a:r>
              <a:rPr lang="el-GR" dirty="0" smtClean="0"/>
              <a:t>Κώδικας Αλλαγής 202</a:t>
            </a:r>
            <a:r>
              <a:rPr lang="en-US" dirty="0" smtClean="0"/>
              <a:t>:</a:t>
            </a:r>
            <a:r>
              <a:rPr lang="el-GR" dirty="0" smtClean="0"/>
              <a:t> Όνομα Τραπεζικού Οργανισμού</a:t>
            </a:r>
          </a:p>
          <a:p>
            <a:pPr lvl="1" defTabSz="684000">
              <a:buFont typeface="Wingdings" pitchFamily="2" charset="2"/>
              <a:buChar char="Ø"/>
            </a:pPr>
            <a:r>
              <a:rPr lang="el-GR" dirty="0" smtClean="0"/>
              <a:t>Κώδικας Αλλαγής 203</a:t>
            </a:r>
            <a:r>
              <a:rPr lang="en-US" dirty="0" smtClean="0"/>
              <a:t>:</a:t>
            </a:r>
            <a:r>
              <a:rPr lang="el-GR" dirty="0" smtClean="0"/>
              <a:t> Αρ. Λογαριασμού (ΙΒΑΝ)</a:t>
            </a:r>
          </a:p>
          <a:p>
            <a:pPr marL="457200" indent="-457200" defTabSz="684000">
              <a:buNone/>
            </a:pPr>
            <a:endParaRPr lang="el-GR" dirty="0" smtClean="0"/>
          </a:p>
          <a:p>
            <a:pPr marL="457200" indent="-457200" defTabSz="684000">
              <a:buFont typeface="+mj-lt"/>
              <a:buAutoNum type="arabicPeriod" startAt="2"/>
            </a:pPr>
            <a:r>
              <a:rPr lang="el-GR" dirty="0" smtClean="0"/>
              <a:t>Εξουσιοδότηση πληρωμής Ω.Κ.Π.</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normAutofit/>
          </a:bodyPr>
          <a:lstStyle/>
          <a:p>
            <a:r>
              <a:rPr lang="el-GR" b="1" u="sng" dirty="0" smtClean="0"/>
              <a:t>Παράδειγμα 8- Δεδομένα</a:t>
            </a:r>
          </a:p>
          <a:p>
            <a:pPr defTabSz="684000">
              <a:buNone/>
            </a:pPr>
            <a:r>
              <a:rPr lang="el-GR" dirty="0" smtClean="0"/>
              <a:t>    Ένας ωρομίσθιος είναι 63 ετών και παίρνει σύνταξη γήρατος από τις Κοινωνικές Ασφαλίσεις.</a:t>
            </a:r>
          </a:p>
          <a:p>
            <a:pPr defTabSz="684000">
              <a:buNone/>
            </a:pPr>
            <a:endParaRPr lang="el-GR" dirty="0" smtClean="0"/>
          </a:p>
          <a:p>
            <a:pPr defTabSz="684000"/>
            <a:r>
              <a:rPr lang="el-GR" b="1" u="sng" dirty="0" smtClean="0"/>
              <a:t>Έντυπο που πρέπει να συμπληρωθεί</a:t>
            </a:r>
            <a:r>
              <a:rPr lang="en-US" b="1" u="sng" dirty="0" smtClean="0"/>
              <a:t>:</a:t>
            </a:r>
            <a:endParaRPr lang="el-GR" b="1" u="sng" dirty="0" smtClean="0"/>
          </a:p>
          <a:p>
            <a:pPr marL="457200" indent="-457200" defTabSz="684000">
              <a:buNone/>
            </a:pPr>
            <a:r>
              <a:rPr lang="el-GR" dirty="0" smtClean="0"/>
              <a:t> Γ.Λ.43</a:t>
            </a:r>
            <a:r>
              <a:rPr lang="el-GR" baseline="30000" dirty="0" smtClean="0"/>
              <a:t>Α</a:t>
            </a:r>
            <a:r>
              <a:rPr lang="el-GR" dirty="0" smtClean="0"/>
              <a:t> </a:t>
            </a:r>
          </a:p>
          <a:p>
            <a:pPr lvl="1" defTabSz="684000">
              <a:buFont typeface="Wingdings" pitchFamily="2" charset="2"/>
              <a:buChar char="Ø"/>
            </a:pPr>
            <a:r>
              <a:rPr lang="el-GR" dirty="0" smtClean="0"/>
              <a:t>Κώδικας Αλλαγής 18</a:t>
            </a:r>
            <a:r>
              <a:rPr lang="en-US" dirty="0" smtClean="0"/>
              <a:t>:</a:t>
            </a:r>
            <a:r>
              <a:rPr lang="el-GR" dirty="0" smtClean="0"/>
              <a:t> Ετήσιο Εισόδημα από άλλες πηγές</a:t>
            </a:r>
          </a:p>
          <a:p>
            <a:pPr marL="457200" indent="-457200" defTabSz="684000">
              <a:buNone/>
            </a:pPr>
            <a:r>
              <a:rPr lang="el-GR" dirty="0" smtClean="0"/>
              <a:t>      (</a:t>
            </a:r>
            <a:r>
              <a:rPr lang="el-GR" sz="1800" dirty="0" smtClean="0"/>
              <a:t>ο ωρομίσθιος θα πρέπει να προσκομίσει επιστολή των Κοινωνικών Ασφαλίσεων στην οποίο φαίνεται το μηνιαίο ποσό της σύνταξης που θα λαμβάνει. Το ποσό αυτό θα πολλαπλασιαστεί επί 13 και θα δηλωθεί στον κώδικα αλλαγής 18 στρογγυλεμένο στο ευρώ) </a:t>
            </a:r>
            <a:endParaRPr lang="el-GR"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normAutofit/>
          </a:bodyPr>
          <a:lstStyle/>
          <a:p>
            <a:r>
              <a:rPr lang="el-GR" b="1" u="sng" dirty="0" smtClean="0"/>
              <a:t>Παράδειγμα 9- Δεδομένα</a:t>
            </a:r>
          </a:p>
          <a:p>
            <a:pPr defTabSz="684000">
              <a:buNone/>
            </a:pPr>
            <a:r>
              <a:rPr lang="el-GR" dirty="0" smtClean="0"/>
              <a:t>    Ένας ωρομίσθιος έχει συνάψει συμβόλαιο ασφάλειας ζωής με ασφαλιστική εταιρεία και πληρώνει ασφάλιστρα. </a:t>
            </a:r>
          </a:p>
          <a:p>
            <a:pPr defTabSz="684000">
              <a:buNone/>
            </a:pPr>
            <a:endParaRPr lang="el-GR" dirty="0" smtClean="0"/>
          </a:p>
          <a:p>
            <a:pPr defTabSz="684000"/>
            <a:r>
              <a:rPr lang="el-GR" b="1" u="sng" dirty="0" smtClean="0"/>
              <a:t>Έντυπο που πρέπει να συμπληρωθεί</a:t>
            </a:r>
            <a:r>
              <a:rPr lang="en-US" b="1" u="sng" dirty="0" smtClean="0"/>
              <a:t>:</a:t>
            </a:r>
            <a:endParaRPr lang="el-GR" b="1" u="sng" dirty="0" smtClean="0"/>
          </a:p>
          <a:p>
            <a:pPr marL="457200" indent="-457200" defTabSz="684000">
              <a:buNone/>
            </a:pPr>
            <a:r>
              <a:rPr lang="el-GR" dirty="0" smtClean="0"/>
              <a:t> Γ.Λ.43</a:t>
            </a:r>
            <a:r>
              <a:rPr lang="el-GR" baseline="30000" dirty="0" smtClean="0"/>
              <a:t>Α</a:t>
            </a:r>
            <a:r>
              <a:rPr lang="el-GR" dirty="0" smtClean="0"/>
              <a:t> </a:t>
            </a:r>
          </a:p>
          <a:p>
            <a:pPr lvl="1" defTabSz="684000">
              <a:buFont typeface="Wingdings" pitchFamily="2" charset="2"/>
              <a:buChar char="Ø"/>
            </a:pPr>
            <a:r>
              <a:rPr lang="el-GR" dirty="0" smtClean="0"/>
              <a:t>Κώδικας Αλλαγής 230</a:t>
            </a:r>
            <a:r>
              <a:rPr lang="en-US" dirty="0" smtClean="0"/>
              <a:t>:</a:t>
            </a:r>
            <a:r>
              <a:rPr lang="el-GR" dirty="0" smtClean="0"/>
              <a:t> Προσωπικές Εκπτώσεις Φόρου</a:t>
            </a:r>
          </a:p>
          <a:p>
            <a:pPr marL="457200" indent="-457200" defTabSz="684000">
              <a:buNone/>
            </a:pPr>
            <a:r>
              <a:rPr lang="el-GR" dirty="0" smtClean="0"/>
              <a:t>      (</a:t>
            </a:r>
            <a:r>
              <a:rPr lang="el-GR" sz="1800" dirty="0" smtClean="0"/>
              <a:t>ο ωρομίσθιος θα πρέπει να προσκομίσει βεβαίωση από την ασφαλιστική εταιρεία με τα ετήσια ασφάλιστρα που πληρώνει και το Τμήμα του να τα δηλώσει στον κώδικα αλλαγής 230)</a:t>
            </a:r>
            <a:endParaRPr lang="el-GR"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normAutofit fontScale="92500" lnSpcReduction="10000"/>
          </a:bodyPr>
          <a:lstStyle/>
          <a:p>
            <a:r>
              <a:rPr lang="el-GR" b="1" u="sng" dirty="0" smtClean="0"/>
              <a:t>Παράδειγμα 10- Δεδομένα</a:t>
            </a:r>
          </a:p>
          <a:p>
            <a:pPr defTabSz="684000">
              <a:buNone/>
            </a:pPr>
            <a:r>
              <a:rPr lang="el-GR" dirty="0" smtClean="0"/>
              <a:t>    Ένας ωρομίσθιος έχει αρκετό καιρό άδεια ασθενείας ή άδεια άνευ απολαβών ή βρίσκεται με άδεια μητρότητας και πρέπει να διακοπεί η μισθοδοσία του.</a:t>
            </a:r>
          </a:p>
          <a:p>
            <a:pPr defTabSz="684000">
              <a:buNone/>
            </a:pPr>
            <a:endParaRPr lang="el-GR" dirty="0" smtClean="0"/>
          </a:p>
          <a:p>
            <a:pPr defTabSz="684000"/>
            <a:r>
              <a:rPr lang="el-GR" b="1" u="sng" dirty="0" smtClean="0"/>
              <a:t>Έντυπο που πρέπει να συμπληρωθεί</a:t>
            </a:r>
            <a:r>
              <a:rPr lang="en-US" b="1" u="sng" dirty="0" smtClean="0"/>
              <a:t>:</a:t>
            </a:r>
            <a:endParaRPr lang="el-GR" b="1" u="sng" dirty="0" smtClean="0"/>
          </a:p>
          <a:p>
            <a:pPr marL="457200" indent="-457200" defTabSz="684000">
              <a:buNone/>
            </a:pPr>
            <a:r>
              <a:rPr lang="el-GR" dirty="0" smtClean="0"/>
              <a:t>  Γ.Λ.43</a:t>
            </a:r>
            <a:r>
              <a:rPr lang="el-GR" baseline="30000" dirty="0" smtClean="0"/>
              <a:t>Α</a:t>
            </a:r>
            <a:r>
              <a:rPr lang="el-GR" dirty="0" smtClean="0"/>
              <a:t> </a:t>
            </a:r>
          </a:p>
          <a:p>
            <a:pPr lvl="1" defTabSz="684000">
              <a:buFont typeface="Wingdings" pitchFamily="2" charset="2"/>
              <a:buChar char="Ø"/>
            </a:pPr>
            <a:r>
              <a:rPr lang="el-GR" dirty="0" smtClean="0"/>
              <a:t>Κώδικας Αλλαγής 25</a:t>
            </a:r>
            <a:r>
              <a:rPr lang="en-US" dirty="0" smtClean="0"/>
              <a:t>:</a:t>
            </a:r>
            <a:r>
              <a:rPr lang="el-GR" dirty="0" smtClean="0"/>
              <a:t>Αναστολή/Αφυπηρέτηση/διακοπή εργασίας</a:t>
            </a:r>
          </a:p>
          <a:p>
            <a:pPr lvl="1" defTabSz="684000">
              <a:buFont typeface="Wingdings" pitchFamily="2" charset="2"/>
              <a:buChar char="Ø"/>
            </a:pPr>
            <a:r>
              <a:rPr lang="el-GR" dirty="0" smtClean="0"/>
              <a:t>Κώδικας Αλλαγής 26</a:t>
            </a:r>
            <a:r>
              <a:rPr lang="en-US" dirty="0" smtClean="0"/>
              <a:t>:</a:t>
            </a:r>
            <a:r>
              <a:rPr lang="el-GR" dirty="0" smtClean="0"/>
              <a:t> Ημερομηνίας Αναστολής/ Αφυπηρέτησης/Διακοπής εργασίας</a:t>
            </a:r>
          </a:p>
          <a:p>
            <a:pPr lvl="1" defTabSz="684000">
              <a:buFont typeface="Wingdings" pitchFamily="2" charset="2"/>
              <a:buChar char="Ø"/>
            </a:pPr>
            <a:endParaRPr lang="el-GR" dirty="0" smtClean="0"/>
          </a:p>
          <a:p>
            <a:pPr marL="457200" indent="-457200" defTabSz="684000">
              <a:buNone/>
            </a:pPr>
            <a:r>
              <a:rPr lang="el-GR" sz="1900" dirty="0" smtClean="0"/>
              <a:t>       Σημείωση</a:t>
            </a:r>
            <a:r>
              <a:rPr lang="en-US" sz="1900" dirty="0" smtClean="0"/>
              <a:t>:</a:t>
            </a:r>
            <a:r>
              <a:rPr lang="el-GR" sz="1900" dirty="0" smtClean="0"/>
              <a:t>Εάν ένας ωρομίσθιος είναι με διακοπή εργασίας και αποσταλεί έντυπο Γ.Λ.43ΒΤ για να πληρωθεί κάποιες ώρες που του χρωστά το Τμήμα του τότε το σύστημα θα τον πληρώσει.</a:t>
            </a:r>
            <a:endParaRPr lang="en-US" sz="1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ΣΥΜΠΛΗΡΩΣΗ ΕΝΤΥΠΩΝ - ΠΑΡΑΔΕΙΓΜΑΤΑ</a:t>
            </a:r>
            <a:endParaRPr lang="en-US" dirty="0"/>
          </a:p>
        </p:txBody>
      </p:sp>
      <p:sp>
        <p:nvSpPr>
          <p:cNvPr id="3" name="Content Placeholder 2"/>
          <p:cNvSpPr>
            <a:spLocks noGrp="1"/>
          </p:cNvSpPr>
          <p:nvPr>
            <p:ph sz="quarter" idx="1"/>
          </p:nvPr>
        </p:nvSpPr>
        <p:spPr/>
        <p:txBody>
          <a:bodyPr>
            <a:normAutofit fontScale="92500" lnSpcReduction="10000"/>
          </a:bodyPr>
          <a:lstStyle/>
          <a:p>
            <a:r>
              <a:rPr lang="el-GR" b="1" u="sng" dirty="0" smtClean="0"/>
              <a:t>Παράδειγμα 11- Δεδομένα</a:t>
            </a:r>
          </a:p>
          <a:p>
            <a:pPr defTabSz="684000">
              <a:buNone/>
            </a:pPr>
            <a:r>
              <a:rPr lang="el-GR" dirty="0" smtClean="0"/>
              <a:t>    Ένας ωρομίσθιος αφυπηρετεί λόγω ορίου ηλικίας στις 15/06/2012. Δηλαδή στις 15/06/2012 είναι τα γενέθλια του και γίνεται 65 ετών. </a:t>
            </a:r>
          </a:p>
          <a:p>
            <a:pPr defTabSz="684000">
              <a:buNone/>
            </a:pPr>
            <a:endParaRPr lang="el-GR" dirty="0" smtClean="0"/>
          </a:p>
          <a:p>
            <a:pPr defTabSz="684000"/>
            <a:r>
              <a:rPr lang="el-GR" b="1" u="sng" dirty="0" smtClean="0"/>
              <a:t>Έντυπα που πρέπει να συμπληρωθούν</a:t>
            </a:r>
            <a:r>
              <a:rPr lang="en-US" b="1" u="sng" dirty="0" smtClean="0"/>
              <a:t>:</a:t>
            </a:r>
            <a:endParaRPr lang="el-GR" b="1" u="sng" dirty="0" smtClean="0"/>
          </a:p>
          <a:p>
            <a:pPr marL="457200" indent="-457200" defTabSz="684000">
              <a:buFont typeface="+mj-lt"/>
              <a:buAutoNum type="arabicPeriod"/>
            </a:pPr>
            <a:r>
              <a:rPr lang="el-GR" dirty="0" smtClean="0"/>
              <a:t>  Γ.Λ.43</a:t>
            </a:r>
            <a:r>
              <a:rPr lang="el-GR" baseline="30000" dirty="0" smtClean="0"/>
              <a:t>Α</a:t>
            </a:r>
            <a:r>
              <a:rPr lang="el-GR" dirty="0" smtClean="0"/>
              <a:t> </a:t>
            </a:r>
          </a:p>
          <a:p>
            <a:pPr lvl="1" defTabSz="684000">
              <a:buFont typeface="Wingdings" pitchFamily="2" charset="2"/>
              <a:buChar char="Ø"/>
            </a:pPr>
            <a:r>
              <a:rPr lang="el-GR" dirty="0" smtClean="0"/>
              <a:t>Κώδικας Αλλαγής 25</a:t>
            </a:r>
            <a:r>
              <a:rPr lang="en-US" dirty="0" smtClean="0"/>
              <a:t>:</a:t>
            </a:r>
            <a:r>
              <a:rPr lang="el-GR" dirty="0" smtClean="0"/>
              <a:t>Αναστολή/Αφυπηρέτηση/διακοπή εργασίας</a:t>
            </a:r>
          </a:p>
          <a:p>
            <a:pPr lvl="1" defTabSz="684000">
              <a:buFont typeface="Wingdings" pitchFamily="2" charset="2"/>
              <a:buChar char="Ø"/>
            </a:pPr>
            <a:r>
              <a:rPr lang="el-GR" dirty="0" smtClean="0"/>
              <a:t>Κώδικας Αλλαγής 26</a:t>
            </a:r>
            <a:r>
              <a:rPr lang="en-US" dirty="0" smtClean="0"/>
              <a:t>:</a:t>
            </a:r>
            <a:r>
              <a:rPr lang="el-GR" dirty="0" smtClean="0"/>
              <a:t> Ημερομηνίας Αναστολής/ Αφυπηρέτησης/Διακοπής εργασίας</a:t>
            </a:r>
          </a:p>
          <a:p>
            <a:pPr marL="457200" indent="-457200" defTabSz="684000">
              <a:buFont typeface="+mj-lt"/>
              <a:buAutoNum type="arabicPeriod"/>
            </a:pPr>
            <a:r>
              <a:rPr lang="el-GR" dirty="0" smtClean="0"/>
              <a:t>Γ.Λ.43ΒΤ</a:t>
            </a:r>
          </a:p>
          <a:p>
            <a:pPr lvl="1" defTabSz="684000">
              <a:buFont typeface="Wingdings" pitchFamily="2" charset="2"/>
              <a:buChar char="Ø"/>
            </a:pPr>
            <a:r>
              <a:rPr lang="el-GR" dirty="0" smtClean="0"/>
              <a:t>Υπολογισμός ωρών εργασίας μέχρι τις 14/06/2012</a:t>
            </a:r>
          </a:p>
          <a:p>
            <a:pPr lvl="1" defTabSz="684000">
              <a:buFont typeface="Wingdings" pitchFamily="2" charset="2"/>
              <a:buChar char="Ø"/>
            </a:pPr>
            <a:r>
              <a:rPr lang="el-GR" dirty="0" smtClean="0"/>
              <a:t>Υπολογισμός 13</a:t>
            </a:r>
            <a:r>
              <a:rPr lang="el-GR" baseline="30000" dirty="0" smtClean="0"/>
              <a:t>ου</a:t>
            </a:r>
            <a:r>
              <a:rPr lang="el-GR" dirty="0" smtClean="0"/>
              <a:t> μισθού μέχρι τις 14/06/2012</a:t>
            </a:r>
          </a:p>
          <a:p>
            <a:pPr marL="457200" indent="-457200" defTabSz="684000">
              <a:buNone/>
            </a:pPr>
            <a:endParaRPr lang="en-US" sz="1900"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Font typeface="Wingdings" pitchFamily="2" charset="2"/>
              <a:buNone/>
            </a:pPr>
            <a:endParaRPr lang="en-US" sz="3600" dirty="0" smtClean="0"/>
          </a:p>
          <a:p>
            <a:pPr algn="ctr">
              <a:buFont typeface="Wingdings" pitchFamily="2" charset="2"/>
              <a:buNone/>
            </a:pPr>
            <a:r>
              <a:rPr lang="el-GR" sz="3600" dirty="0" smtClean="0"/>
              <a:t>ΤΕΛΟΣ</a:t>
            </a:r>
          </a:p>
          <a:p>
            <a:pPr algn="ctr">
              <a:buFont typeface="Wingdings" pitchFamily="2" charset="2"/>
              <a:buNone/>
            </a:pPr>
            <a:endParaRPr lang="en-US" sz="3600" dirty="0" smtClean="0"/>
          </a:p>
          <a:p>
            <a:pPr algn="ctr">
              <a:buFont typeface="Wingdings" pitchFamily="2" charset="2"/>
              <a:buNone/>
            </a:pPr>
            <a:r>
              <a:rPr lang="el-GR" sz="3600" smtClean="0"/>
              <a:t>  </a:t>
            </a:r>
            <a:r>
              <a:rPr lang="el-GR" sz="3600" dirty="0" smtClean="0"/>
              <a:t>ΕΥΧΑΡΙΣΤΩ ΓΙΑ ΤΗΝ ΠΡΟΣΟΧΗ ΣΑΣ</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smtClean="0"/>
              <a:t>ΕΝΤΥΠΟ Γ.Λ.43 – </a:t>
            </a:r>
            <a:r>
              <a:rPr lang="el-GR" sz="2400" b="1" dirty="0" smtClean="0"/>
              <a:t>ΑΤΟΜΙΚΑ ΣΤΟΙΧΕΙΑ</a:t>
            </a:r>
            <a:endParaRPr lang="en-US" dirty="0"/>
          </a:p>
        </p:txBody>
      </p:sp>
      <p:sp>
        <p:nvSpPr>
          <p:cNvPr id="3" name="Content Placeholder 2"/>
          <p:cNvSpPr>
            <a:spLocks noGrp="1"/>
          </p:cNvSpPr>
          <p:nvPr>
            <p:ph sz="quarter" idx="1"/>
          </p:nvPr>
        </p:nvSpPr>
        <p:spPr/>
        <p:txBody>
          <a:bodyPr/>
          <a:lstStyle/>
          <a:p>
            <a:pPr>
              <a:lnSpc>
                <a:spcPct val="80000"/>
              </a:lnSpc>
              <a:buFont typeface="Wingdings" pitchFamily="2" charset="2"/>
              <a:buNone/>
            </a:pPr>
            <a:r>
              <a:rPr lang="el-GR" b="1" u="sng" dirty="0" smtClean="0"/>
              <a:t>Στήλες / πεδία</a:t>
            </a:r>
            <a:r>
              <a:rPr lang="en-US" b="1" u="sng" dirty="0" smtClean="0"/>
              <a:t>:</a:t>
            </a:r>
            <a:endParaRPr lang="el-GR" b="1" u="sng" dirty="0" smtClean="0"/>
          </a:p>
          <a:p>
            <a:pPr>
              <a:lnSpc>
                <a:spcPct val="80000"/>
              </a:lnSpc>
              <a:buFont typeface="Wingdings" pitchFamily="2" charset="2"/>
              <a:buChar char="§"/>
            </a:pPr>
            <a:r>
              <a:rPr lang="el-GR" dirty="0" smtClean="0"/>
              <a:t>Αριθμός Μητρώου Εργοδότη</a:t>
            </a:r>
          </a:p>
          <a:p>
            <a:pPr>
              <a:lnSpc>
                <a:spcPct val="80000"/>
              </a:lnSpc>
              <a:buFont typeface="Wingdings" pitchFamily="2" charset="2"/>
              <a:buChar char="§"/>
            </a:pPr>
            <a:r>
              <a:rPr lang="el-GR" dirty="0" smtClean="0"/>
              <a:t>ΑΚΑ- Αρ. Κοινων. Ασφαλίσεων</a:t>
            </a:r>
          </a:p>
          <a:p>
            <a:pPr>
              <a:lnSpc>
                <a:spcPct val="80000"/>
              </a:lnSpc>
              <a:buFont typeface="Wingdings" pitchFamily="2" charset="2"/>
              <a:buChar char="§"/>
            </a:pPr>
            <a:r>
              <a:rPr lang="el-GR" dirty="0" smtClean="0"/>
              <a:t>ΑΔΤ- Αρ. Δελτίου Ταυτότητας</a:t>
            </a:r>
          </a:p>
          <a:p>
            <a:pPr>
              <a:lnSpc>
                <a:spcPct val="80000"/>
              </a:lnSpc>
              <a:buFont typeface="Wingdings" pitchFamily="2" charset="2"/>
              <a:buChar char="§"/>
            </a:pPr>
            <a:r>
              <a:rPr lang="el-GR" dirty="0" smtClean="0"/>
              <a:t>Ονοματεπώνυμο</a:t>
            </a:r>
          </a:p>
          <a:p>
            <a:pPr>
              <a:lnSpc>
                <a:spcPct val="80000"/>
              </a:lnSpc>
              <a:buFont typeface="Wingdings" pitchFamily="2" charset="2"/>
              <a:buChar char="§"/>
            </a:pPr>
            <a:r>
              <a:rPr lang="el-GR" dirty="0" smtClean="0"/>
              <a:t>Διεύθυνση Αλληλογραφίας</a:t>
            </a:r>
          </a:p>
          <a:p>
            <a:pPr>
              <a:lnSpc>
                <a:spcPct val="80000"/>
              </a:lnSpc>
              <a:buFont typeface="Wingdings" pitchFamily="2" charset="2"/>
              <a:buChar char="§"/>
            </a:pPr>
            <a:r>
              <a:rPr lang="el-GR" dirty="0" err="1" smtClean="0"/>
              <a:t>Ημερ</a:t>
            </a:r>
            <a:r>
              <a:rPr lang="el-GR" dirty="0" smtClean="0"/>
              <a:t>. Γέννησης</a:t>
            </a:r>
          </a:p>
          <a:p>
            <a:pPr>
              <a:lnSpc>
                <a:spcPct val="80000"/>
              </a:lnSpc>
              <a:buFont typeface="Wingdings" pitchFamily="2" charset="2"/>
              <a:buNone/>
            </a:pPr>
            <a:endParaRPr lang="el-GR" dirty="0" smtClean="0"/>
          </a:p>
          <a:p>
            <a:pPr>
              <a:lnSpc>
                <a:spcPct val="80000"/>
              </a:lnSpc>
              <a:buFont typeface="Wingdings" pitchFamily="2" charset="2"/>
              <a:buNone/>
            </a:pPr>
            <a:r>
              <a:rPr lang="el-GR" sz="2000" b="1" dirty="0" smtClean="0"/>
              <a:t>     </a:t>
            </a:r>
          </a:p>
          <a:p>
            <a:pPr>
              <a:lnSpc>
                <a:spcPct val="80000"/>
              </a:lnSpc>
              <a:buFont typeface="Wingdings" pitchFamily="2" charset="2"/>
              <a:buNone/>
            </a:pPr>
            <a:r>
              <a:rPr lang="el-GR" sz="2000" b="1" dirty="0" smtClean="0"/>
              <a:t>     </a:t>
            </a:r>
            <a:r>
              <a:rPr lang="el-GR" sz="1800" b="1" dirty="0" smtClean="0"/>
              <a:t>Οι αριθμοί ΑΚΑ και ΑΔΤ πρέπει απαραίτητα να επιβεβαιώνονται, επισυνάπτοντας τα αντίστοιχα αποδεικτικά στοιχεία.</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smtClean="0"/>
              <a:t>ΕΝΤΥΠΟ Γ.Λ.43 – </a:t>
            </a:r>
            <a:r>
              <a:rPr lang="el-GR" sz="2400" b="1" dirty="0" smtClean="0"/>
              <a:t>ΑΤΟΜΙΚΑ ΣΤΟΙΧΕΙΑ</a:t>
            </a:r>
            <a:endParaRPr lang="en-US" sz="2400" b="1" dirty="0" smtClean="0"/>
          </a:p>
        </p:txBody>
      </p:sp>
      <p:sp>
        <p:nvSpPr>
          <p:cNvPr id="3" name="Content Placeholder 2"/>
          <p:cNvSpPr>
            <a:spLocks noGrp="1"/>
          </p:cNvSpPr>
          <p:nvPr>
            <p:ph sz="quarter" idx="1"/>
          </p:nvPr>
        </p:nvSpPr>
        <p:spPr/>
        <p:txBody>
          <a:bodyPr/>
          <a:lstStyle/>
          <a:p>
            <a:pPr>
              <a:lnSpc>
                <a:spcPct val="90000"/>
              </a:lnSpc>
              <a:buFont typeface="Wingdings" pitchFamily="2" charset="2"/>
              <a:buChar char="§"/>
            </a:pPr>
            <a:r>
              <a:rPr lang="el-GR" dirty="0" smtClean="0"/>
              <a:t>Φύλο</a:t>
            </a:r>
          </a:p>
          <a:p>
            <a:pPr>
              <a:lnSpc>
                <a:spcPct val="90000"/>
              </a:lnSpc>
              <a:buFont typeface="Wingdings" pitchFamily="2" charset="2"/>
              <a:buChar char="§"/>
            </a:pPr>
            <a:r>
              <a:rPr lang="el-GR" dirty="0" err="1" smtClean="0"/>
              <a:t>Ημερ</a:t>
            </a:r>
            <a:r>
              <a:rPr lang="el-GR" dirty="0" smtClean="0"/>
              <a:t>. Διορισμού σε έκτακτο και </a:t>
            </a:r>
            <a:r>
              <a:rPr lang="el-GR" dirty="0" err="1" smtClean="0"/>
              <a:t>Ημερ</a:t>
            </a:r>
            <a:r>
              <a:rPr lang="el-GR" dirty="0" smtClean="0"/>
              <a:t>. Πρόσληψης</a:t>
            </a:r>
          </a:p>
          <a:p>
            <a:pPr>
              <a:lnSpc>
                <a:spcPct val="90000"/>
              </a:lnSpc>
              <a:buFont typeface="Wingdings" pitchFamily="2" charset="2"/>
              <a:buChar char="§"/>
            </a:pPr>
            <a:r>
              <a:rPr lang="el-GR" dirty="0" smtClean="0"/>
              <a:t>Κώδικας Επαγγέλματος</a:t>
            </a:r>
          </a:p>
          <a:p>
            <a:pPr>
              <a:lnSpc>
                <a:spcPct val="90000"/>
              </a:lnSpc>
              <a:buFont typeface="Wingdings" pitchFamily="2" charset="2"/>
              <a:buChar char="§"/>
            </a:pPr>
            <a:r>
              <a:rPr lang="el-GR" dirty="0" smtClean="0"/>
              <a:t>Κλίμακα, Ωρομίσθιο, Κανονικές ώρες εργασίας</a:t>
            </a:r>
          </a:p>
          <a:p>
            <a:pPr>
              <a:lnSpc>
                <a:spcPct val="90000"/>
              </a:lnSpc>
              <a:buFont typeface="Wingdings" pitchFamily="2" charset="2"/>
              <a:buChar char="§"/>
            </a:pPr>
            <a:r>
              <a:rPr lang="el-GR" dirty="0" smtClean="0"/>
              <a:t>Επιδόματα που τυχόν δικαιούται</a:t>
            </a:r>
          </a:p>
          <a:p>
            <a:pPr>
              <a:lnSpc>
                <a:spcPct val="90000"/>
              </a:lnSpc>
              <a:buFont typeface="Wingdings" pitchFamily="2" charset="2"/>
              <a:buChar char="§"/>
            </a:pPr>
            <a:r>
              <a:rPr lang="el-GR" dirty="0" smtClean="0"/>
              <a:t>Τρόπος πληρωμής (έμβασμα)</a:t>
            </a:r>
          </a:p>
          <a:p>
            <a:pPr>
              <a:lnSpc>
                <a:spcPct val="90000"/>
              </a:lnSpc>
              <a:buFont typeface="Wingdings" pitchFamily="2" charset="2"/>
              <a:buChar char="§"/>
            </a:pPr>
            <a:r>
              <a:rPr lang="el-GR" dirty="0" smtClean="0"/>
              <a:t>Ημερομηνία έναρξης και Τερματισμού εποχικής απασχόλησης</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smtClean="0"/>
              <a:t>ΕΝΤΥΠΟ Γ.Λ.43 – </a:t>
            </a:r>
            <a:r>
              <a:rPr lang="el-GR" sz="2000" b="1" dirty="0" smtClean="0"/>
              <a:t>ΑΤΟΜΙΚΑ ΣΤΟΙΧΕΙΑ</a:t>
            </a:r>
            <a:endParaRPr lang="en-US" dirty="0"/>
          </a:p>
        </p:txBody>
      </p:sp>
      <p:pic>
        <p:nvPicPr>
          <p:cNvPr id="4" name="Picture 4"/>
          <p:cNvPicPr>
            <a:picLocks noGrp="1" noChangeAspect="1" noChangeArrowheads="1"/>
          </p:cNvPicPr>
          <p:nvPr>
            <p:ph sz="quarter" idx="1"/>
          </p:nvPr>
        </p:nvPicPr>
        <p:blipFill>
          <a:blip r:embed="rId2" cstate="print"/>
          <a:srcRect/>
          <a:stretch>
            <a:fillRect/>
          </a:stretch>
        </p:blipFill>
        <p:spPr bwMode="auto">
          <a:xfrm>
            <a:off x="2498934" y="1600200"/>
            <a:ext cx="3384131" cy="4873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smtClean="0"/>
              <a:t>ΕΝΤΥΠΟ Γ.Λ.43 – </a:t>
            </a:r>
            <a:r>
              <a:rPr lang="el-GR" sz="2400" b="1" dirty="0" smtClean="0"/>
              <a:t>ΑΤΟΜΙΚΑ ΣΤΟΙΧΕΙΑ</a:t>
            </a:r>
            <a:endParaRPr lang="en-US" dirty="0"/>
          </a:p>
        </p:txBody>
      </p:sp>
      <p:pic>
        <p:nvPicPr>
          <p:cNvPr id="4" name="Content Placeholder 3"/>
          <p:cNvPicPr>
            <a:picLocks noGrp="1" noChangeAspect="1" noChangeArrowheads="1"/>
          </p:cNvPicPr>
          <p:nvPr>
            <p:ph sz="quarter" idx="1"/>
          </p:nvPr>
        </p:nvPicPr>
        <p:blipFill>
          <a:blip r:embed="rId2" cstate="print"/>
          <a:srcRect/>
          <a:stretch>
            <a:fillRect/>
          </a:stretch>
        </p:blipFill>
        <p:spPr bwMode="auto">
          <a:xfrm>
            <a:off x="2526102" y="1600200"/>
            <a:ext cx="3329795" cy="48736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7467600" cy="1131910"/>
          </a:xfrm>
        </p:spPr>
        <p:txBody>
          <a:bodyPr>
            <a:normAutofit/>
          </a:bodyPr>
          <a:lstStyle/>
          <a:p>
            <a:r>
              <a:rPr lang="el-GR" sz="3200" b="1" dirty="0" smtClean="0"/>
              <a:t>ΕΝΤΥΠΟ Γ.Λ.43</a:t>
            </a:r>
            <a:r>
              <a:rPr lang="el-GR" sz="3200" b="1" baseline="30000" dirty="0" smtClean="0"/>
              <a:t>Α</a:t>
            </a:r>
            <a:r>
              <a:rPr lang="el-GR" sz="3200" b="1" dirty="0" smtClean="0"/>
              <a:t> – </a:t>
            </a:r>
            <a:r>
              <a:rPr lang="el-GR" sz="2400" b="1" dirty="0" smtClean="0"/>
              <a:t>ΕΝΤΥΠΟ ΑΛΛΑΓΗΣ ΣΤΟΙΧΕΙΩΝ ΕΡΓΑΖΟΜΕΝΟΥ</a:t>
            </a:r>
            <a:endParaRPr lang="en-US" dirty="0"/>
          </a:p>
        </p:txBody>
      </p:sp>
      <p:sp>
        <p:nvSpPr>
          <p:cNvPr id="3" name="Content Placeholder 2"/>
          <p:cNvSpPr>
            <a:spLocks noGrp="1"/>
          </p:cNvSpPr>
          <p:nvPr>
            <p:ph sz="quarter" idx="1"/>
          </p:nvPr>
        </p:nvSpPr>
        <p:spPr/>
        <p:txBody>
          <a:bodyPr/>
          <a:lstStyle/>
          <a:p>
            <a:pPr algn="just">
              <a:lnSpc>
                <a:spcPct val="90000"/>
              </a:lnSpc>
              <a:buFont typeface="Wingdings" pitchFamily="2" charset="2"/>
              <a:buChar char="Ø"/>
            </a:pPr>
            <a:r>
              <a:rPr lang="el-GR" dirty="0" smtClean="0"/>
              <a:t>τακτικό, έκτακτο και εποχικό</a:t>
            </a:r>
          </a:p>
          <a:p>
            <a:pPr algn="just">
              <a:lnSpc>
                <a:spcPct val="90000"/>
              </a:lnSpc>
              <a:buFont typeface="Wingdings" pitchFamily="2" charset="2"/>
              <a:buChar char="Ø"/>
            </a:pPr>
            <a:endParaRPr lang="el-GR" dirty="0" smtClean="0"/>
          </a:p>
          <a:p>
            <a:pPr algn="just">
              <a:lnSpc>
                <a:spcPct val="90000"/>
              </a:lnSpc>
              <a:buFont typeface="Wingdings" pitchFamily="2" charset="2"/>
              <a:buChar char="Ø"/>
            </a:pPr>
            <a:r>
              <a:rPr lang="el-GR" dirty="0" smtClean="0"/>
              <a:t>Συμπληρώνεται όταν υπάρχει</a:t>
            </a:r>
            <a:r>
              <a:rPr lang="en-US" dirty="0" smtClean="0"/>
              <a:t>:</a:t>
            </a:r>
            <a:endParaRPr lang="el-GR" dirty="0" smtClean="0"/>
          </a:p>
          <a:p>
            <a:pPr lvl="1" algn="just">
              <a:lnSpc>
                <a:spcPct val="90000"/>
              </a:lnSpc>
              <a:buFont typeface="Wingdings" pitchFamily="2" charset="2"/>
              <a:buChar char="§"/>
            </a:pPr>
            <a:r>
              <a:rPr lang="el-GR" dirty="0" smtClean="0"/>
              <a:t>Αλλαγή ατομικών στοιχείων</a:t>
            </a:r>
          </a:p>
          <a:p>
            <a:pPr lvl="1" algn="just">
              <a:lnSpc>
                <a:spcPct val="90000"/>
              </a:lnSpc>
              <a:buFont typeface="Wingdings" pitchFamily="2" charset="2"/>
              <a:buChar char="§"/>
            </a:pPr>
            <a:r>
              <a:rPr lang="el-GR" dirty="0" smtClean="0"/>
              <a:t>Μετακίνηση </a:t>
            </a:r>
          </a:p>
          <a:p>
            <a:pPr lvl="1" algn="just">
              <a:lnSpc>
                <a:spcPct val="90000"/>
              </a:lnSpc>
              <a:buFont typeface="Wingdings" pitchFamily="2" charset="2"/>
              <a:buChar char="§"/>
            </a:pPr>
            <a:r>
              <a:rPr lang="el-GR" dirty="0" smtClean="0"/>
              <a:t>Αναστολή /Αφυπηρέτηση/</a:t>
            </a:r>
            <a:r>
              <a:rPr lang="el-GR" dirty="0" err="1" smtClean="0"/>
              <a:t>Επιστροφή</a:t>
            </a:r>
            <a:endParaRPr lang="el-GR" dirty="0" smtClean="0"/>
          </a:p>
          <a:p>
            <a:pPr lvl="1" algn="just">
              <a:lnSpc>
                <a:spcPct val="90000"/>
              </a:lnSpc>
              <a:buFont typeface="Wingdings" pitchFamily="2" charset="2"/>
              <a:buChar char="§"/>
            </a:pPr>
            <a:r>
              <a:rPr lang="el-GR" dirty="0" smtClean="0"/>
              <a:t>Μετατροπή από Έκτακτος=&gt; Τακτικός</a:t>
            </a:r>
          </a:p>
          <a:p>
            <a:pPr lvl="1" algn="just">
              <a:lnSpc>
                <a:spcPct val="90000"/>
              </a:lnSpc>
              <a:buFont typeface="Wingdings" pitchFamily="2" charset="2"/>
              <a:buChar char="§"/>
            </a:pPr>
            <a:r>
              <a:rPr lang="el-GR" dirty="0" smtClean="0"/>
              <a:t>Αλλαγή ημερομηνίας λήξης εποχικής απασχόλησης</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ΕΝΤΥΠΟ Γ.Λ.43</a:t>
            </a:r>
            <a:r>
              <a:rPr lang="el-GR" sz="3200" b="1" baseline="30000" dirty="0" smtClean="0"/>
              <a:t>Α</a:t>
            </a:r>
            <a:r>
              <a:rPr lang="el-GR" sz="3200" b="1" dirty="0" smtClean="0"/>
              <a:t> </a:t>
            </a:r>
            <a:r>
              <a:rPr lang="el-GR" sz="3600" b="1" dirty="0" smtClean="0"/>
              <a:t>– </a:t>
            </a:r>
            <a:r>
              <a:rPr lang="el-GR" sz="2400" b="1" dirty="0" smtClean="0"/>
              <a:t>ΕΝΤΥΠΟ ΑΛΛΑΓΗΣ ΣΤΟΙΧΕΙΩΝ ΕΡΓΑΖΟΜΕΝΟΥ</a:t>
            </a:r>
            <a:endParaRPr lang="en-US" dirty="0"/>
          </a:p>
        </p:txBody>
      </p:sp>
      <p:pic>
        <p:nvPicPr>
          <p:cNvPr id="4" name="Picture 4"/>
          <p:cNvPicPr>
            <a:picLocks noGrp="1" noChangeAspect="1" noChangeArrowheads="1"/>
          </p:cNvPicPr>
          <p:nvPr>
            <p:ph sz="quarter" idx="1"/>
          </p:nvPr>
        </p:nvPicPr>
        <p:blipFill>
          <a:blip r:embed="rId2" cstate="print"/>
          <a:srcRect/>
          <a:stretch>
            <a:fillRect/>
          </a:stretch>
        </p:blipFill>
        <p:spPr bwMode="auto">
          <a:xfrm>
            <a:off x="705574" y="1600200"/>
            <a:ext cx="6970851" cy="48736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680</TotalTime>
  <Words>1674</Words>
  <Application>Microsoft Office PowerPoint</Application>
  <PresentationFormat>On-screen Show (4:3)</PresentationFormat>
  <Paragraphs>291</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ΩΡΟΜΙΣΘΙΟ ΚΥΒΕΡΝΗΤΙΚΟ ΠΡΟΣΩΠΙΚΟ   ΕΝΤΥΠΑ ΚΑΙ ΟΡΘΗ ΣΥΜΠΛΗΡΩΣΗ  </vt:lpstr>
      <vt:lpstr>ΕΝΤΥΠΑ Ω.Κ.Π.</vt:lpstr>
      <vt:lpstr>ΕΝΤΥΠΟ Γ.Λ.43 – ΑΤΟΜΙΚΑ ΣΤΟΙΧΕΙΑ </vt:lpstr>
      <vt:lpstr>ΕΝΤΥΠΟ Γ.Λ.43 – ΑΤΟΜΙΚΑ ΣΤΟΙΧΕΙΑ</vt:lpstr>
      <vt:lpstr>ΕΝΤΥΠΟ Γ.Λ.43 – ΑΤΟΜΙΚΑ ΣΤΟΙΧΕΙΑ</vt:lpstr>
      <vt:lpstr>ΕΝΤΥΠΟ Γ.Λ.43 – ΑΤΟΜΙΚΑ ΣΤΟΙΧΕΙΑ</vt:lpstr>
      <vt:lpstr>ΕΝΤΥΠΟ Γ.Λ.43 – ΑΤΟΜΙΚΑ ΣΤΟΙΧΕΙΑ</vt:lpstr>
      <vt:lpstr>ΕΝΤΥΠΟ Γ.Λ.43Α – ΕΝΤΥΠΟ ΑΛΛΑΓΗΣ ΣΤΟΙΧΕΙΩΝ ΕΡΓΑΖΟΜΕΝΟΥ</vt:lpstr>
      <vt:lpstr>ΕΝΤΥΠΟ Γ.Λ.43Α – ΕΝΤΥΠΟ ΑΛΛΑΓΗΣ ΣΤΟΙΧΕΙΩΝ ΕΡΓΑΖΟΜΕΝΟΥ</vt:lpstr>
      <vt:lpstr>ΕΝΤΥΠΟ Γ.Λ.43Α – ΕΝΤΥΠΟ ΑΛΛΑΓΗΣ ΣΤΟΙΧΕΙΩΝ ΕΡΓΑΖΟΜΕΝΟΥ</vt:lpstr>
      <vt:lpstr>ΕΝΤΥΠΟ Γ.Λ.43Β.Τ. – ΤΑΚΤΙΚΟΙ</vt:lpstr>
      <vt:lpstr>ΕΝΤΥΠΟ Γ.Λ.43Β.Τ. – ΤΑΚΤΙΚΟΙ</vt:lpstr>
      <vt:lpstr>ΕΝΤΥΠΟ Γ.Λ.43Β.Τ. – ΤΑΚΤΙΚΟΙ</vt:lpstr>
      <vt:lpstr>ΕΝΤΥΠΟ Γ.Λ.43Β.E. – ΕΚΤΑΚΤΟ ΚΑΙ ΕΠΟΧΙΚΟ</vt:lpstr>
      <vt:lpstr>ΕΝΤΥΠΟ Γ.Λ.43Β.E. – ΕΚΤΑΚΤΟ ΚΑΙ ΕΠΟΧΙΚΟ</vt:lpstr>
      <vt:lpstr>ΕΝΤΥΠΟ Γ.Λ.43Β.E. – ΕΚΤΑΚΤΟ ΚΑΙ ΕΠΟΧΙΚΟ</vt:lpstr>
      <vt:lpstr>ΕΝΤΥΠΟ Γ.Λ.43Γ – ΚΑΤΑΣΤΑΣΗ ΩΡΩΝ ΑΣΘΕΝΕΙΑΣ</vt:lpstr>
      <vt:lpstr>ΕΝΤΥΠΟ Γ.Λ.43Γ – ΚΑΤΑΣΤΑΣΗ ΩΡΩΝ ΑΣΘΕΝΕΙΑΣ</vt:lpstr>
      <vt:lpstr>ΕΝΤΥΠΟ Γ.Λ.43Γ – ΚΑΤΑΣΤΑΣΗ ΩΡΩΝ ΑΣΘΕΝΕΙΑΣ</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ΣΥΜΠΛΗΡΩΣΗ ΕΝΤΥΠΩΝ - ΠΑΡΑΔΕΙΓΜΑΤΑ</vt:lpstr>
      <vt:lpstr>Slide 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ΩΡΟΜΙΣΘΙΟ ΚΥΒΕΡΝΗΤΙΚΟ ΠΡΟΣΩΠΙΚΟ   ΕΝΤΥΠΑ ΚΑΙ ΣΩΣΤΗ ΣΥΜΠΛΗΡΩΣΗ ΤΟΥΣ</dc:title>
  <dc:creator>try190210802</dc:creator>
  <cp:lastModifiedBy>ykenta</cp:lastModifiedBy>
  <cp:revision>67</cp:revision>
  <dcterms:created xsi:type="dcterms:W3CDTF">2012-06-05T05:36:49Z</dcterms:created>
  <dcterms:modified xsi:type="dcterms:W3CDTF">2017-09-19T09:06:38Z</dcterms:modified>
</cp:coreProperties>
</file>